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E47FA-5A3C-E407-3B27-AFB87C5151A2}" v="1210" dt="2020-04-17T22:14:13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t.ly/2XLiOs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jak-spravne-psat.cz/trenink-jemne-motoriky-pomuze-ke-spravnemu-psani-2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dskolaci.cz/" TargetMode="External"/><Relationship Id="rId2" Type="http://schemas.openxmlformats.org/officeDocument/2006/relationships/hyperlink" Target="http://www.dum.rv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ak-spravne-psat.cz/" TargetMode="External"/><Relationship Id="rId4" Type="http://schemas.openxmlformats.org/officeDocument/2006/relationships/hyperlink" Target="https://prvnitrida.cz/ebook-zdarm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predskolaci.cz/pro-rodice/130-chystame-se-k-zapisu-pracovni-listy-pro-deti-predskolniho-veku" TargetMode="External"/><Relationship Id="rId3" Type="http://schemas.openxmlformats.org/officeDocument/2006/relationships/hyperlink" Target="https://dum.rvp.cz/vyhledavani/prochazet.html?rvp=P" TargetMode="External"/><Relationship Id="rId7" Type="http://schemas.openxmlformats.org/officeDocument/2006/relationships/hyperlink" Target="https://www.ucitelnice.cz/produkt/1281" TargetMode="External"/><Relationship Id="rId2" Type="http://schemas.openxmlformats.org/officeDocument/2006/relationships/hyperlink" Target="https://prvnitrida.cz/jak-nastartovat-cteni-a-psani-v-1-tride-a-nejenom-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vt.cz/produkt/na-ulici-obrazkove-cteni-m1369305/" TargetMode="External"/><Relationship Id="rId11" Type="http://schemas.openxmlformats.org/officeDocument/2006/relationships/hyperlink" Target="https://prvnitrida.cz/zrakove-vnimani-predskolaci/" TargetMode="External"/><Relationship Id="rId5" Type="http://schemas.openxmlformats.org/officeDocument/2006/relationships/hyperlink" Target="http://www.jak-spravne-psat.cz/trenink-jemne-motoriky-pomuze-ke-spravnemu-psani-2/" TargetMode="External"/><Relationship Id="rId10" Type="http://schemas.openxmlformats.org/officeDocument/2006/relationships/hyperlink" Target="https://cz.pinterest.com/pin/323485185728681449/" TargetMode="External"/><Relationship Id="rId4" Type="http://schemas.openxmlformats.org/officeDocument/2006/relationships/hyperlink" Target="https://www.logopedonline.cz/logopedicke-pomucky/cviceni-ke-stazeni/" TargetMode="External"/><Relationship Id="rId9" Type="http://schemas.openxmlformats.org/officeDocument/2006/relationships/hyperlink" Target="https://cs.wikipedia.org/wiki/Logik_(hra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gopedonline.cz/logopedicke-pomucky/cviceni-ke-stazeni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rvnitrida.cz/zrakove-vnimani-predskolaci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dskolaci.cz/ke-stazen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PŘÍPRAVA PŘEDŠKOLÁKA NA ŠKOLNÍ DOCHÁZKU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9848" y="4491681"/>
            <a:ext cx="6801612" cy="188687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 err="1">
                <a:ea typeface="+mn-lt"/>
                <a:cs typeface="+mn-lt"/>
              </a:rPr>
              <a:t>prezentaci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najdete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na</a:t>
            </a:r>
            <a:r>
              <a:rPr lang="cs-CZ" sz="2800" dirty="0">
                <a:ea typeface="+mn-lt"/>
                <a:cs typeface="+mn-lt"/>
              </a:rPr>
              <a:t>: </a:t>
            </a:r>
            <a:r>
              <a:rPr lang="cs-CZ" sz="2800" dirty="0">
                <a:hlinkClick r:id="rId2"/>
              </a:rPr>
              <a:t>https://bit.ly/2XLiOsl</a:t>
            </a:r>
            <a:endParaRPr lang="en-US" sz="2800" dirty="0"/>
          </a:p>
          <a:p>
            <a:pPr algn="l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57801F9-7EB2-42F5-B260-5B18A12F5BA5}"/>
              </a:ext>
            </a:extLst>
          </p:cNvPr>
          <p:cNvSpPr txBox="1">
            <a:spLocks/>
          </p:cNvSpPr>
          <p:nvPr/>
        </p:nvSpPr>
        <p:spPr>
          <a:xfrm>
            <a:off x="1579621" y="381159"/>
            <a:ext cx="9001346" cy="139804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ZŠ </a:t>
            </a:r>
            <a:r>
              <a:rPr lang="en-US" sz="4400" dirty="0" err="1">
                <a:solidFill>
                  <a:schemeClr val="bg1"/>
                </a:solidFill>
              </a:rPr>
              <a:t>Palachova</a:t>
            </a:r>
            <a:r>
              <a:rPr lang="en-US" sz="4400" dirty="0">
                <a:solidFill>
                  <a:schemeClr val="bg1"/>
                </a:solidFill>
              </a:rPr>
              <a:t> </a:t>
            </a:r>
            <a:endParaRPr lang="cs-CZ" sz="4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INFORMACE PRO RODIČE PŘEDŠKOLNÍCH DĚTÍ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297563" y="6319391"/>
            <a:ext cx="28944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ea typeface="+mn-lt"/>
                <a:cs typeface="+mn-lt"/>
              </a:rPr>
              <a:t>Zpracovala</a:t>
            </a:r>
            <a:r>
              <a:rPr lang="cs-CZ" sz="1100" dirty="0">
                <a:ea typeface="+mn-lt"/>
                <a:cs typeface="+mn-lt"/>
              </a:rPr>
              <a:t>:</a:t>
            </a:r>
            <a:r>
              <a:rPr lang="en-US" sz="1100" dirty="0">
                <a:ea typeface="+mn-lt"/>
                <a:cs typeface="+mn-lt"/>
              </a:rPr>
              <a:t> Mgr. </a:t>
            </a:r>
            <a:r>
              <a:rPr lang="en-US" sz="1100" dirty="0" err="1">
                <a:ea typeface="+mn-lt"/>
                <a:cs typeface="+mn-lt"/>
              </a:rPr>
              <a:t>Ludmila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Laubová</a:t>
            </a:r>
            <a:endParaRPr lang="en-US" sz="1100" dirty="0"/>
          </a:p>
          <a:p>
            <a:endParaRPr lang="cs-CZ" dirty="0"/>
          </a:p>
        </p:txBody>
      </p:sp>
      <p:pic>
        <p:nvPicPr>
          <p:cNvPr id="14340" name="Picture 4" descr="https://lh3.googleusercontent.com/Lt3NNTqid8ovSuzzHxgUx1lGCdoOtnsKzXZ_gd_AFaI4KXwxXbLUii5RuBfPP-DBpgDpn39Ycpdlln1Zdy_2AOh0k64HUuR0HZfepvr0tHynVEBakr2Yg2ofwk4qPwrZNq_uAf-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562" y="96938"/>
            <a:ext cx="2152334" cy="114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1E06-C1FA-4F63-B6D3-5FB5ACA4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62319"/>
            <a:ext cx="4486656" cy="114149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/>
          </a:p>
          <a:p>
            <a:r>
              <a:rPr lang="en-US" dirty="0" err="1">
                <a:ea typeface="+mj-lt"/>
                <a:cs typeface="+mj-lt"/>
              </a:rPr>
              <a:t>Správný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úchop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D91A-5395-4DA0-B9AE-87DBE7AE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477" y="416484"/>
            <a:ext cx="5895405" cy="62119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dirty="0" err="1">
                <a:ea typeface="+mn-lt"/>
                <a:cs typeface="+mn-lt"/>
              </a:rPr>
              <a:t>Jak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procvičovat</a:t>
            </a:r>
            <a:r>
              <a:rPr lang="en-US" sz="2400" b="1" dirty="0">
                <a:ea typeface="+mn-lt"/>
                <a:cs typeface="+mn-lt"/>
              </a:rPr>
              <a:t>?</a:t>
            </a:r>
            <a:endParaRPr lang="en-US" sz="2400" b="1" dirty="0"/>
          </a:p>
          <a:p>
            <a:endParaRPr lang="en-US" dirty="0"/>
          </a:p>
          <a:p>
            <a:r>
              <a:rPr lang="en-US" sz="2400" dirty="0" err="1">
                <a:ea typeface="+mn-lt"/>
                <a:cs typeface="+mn-lt"/>
              </a:rPr>
              <a:t>neúnavně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opravovat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držení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tužky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upozorňovat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křečovité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držení</a:t>
            </a:r>
            <a:endParaRPr lang="cs-CZ" sz="2400" dirty="0">
              <a:ea typeface="+mn-lt"/>
              <a:cs typeface="+mn-lt"/>
            </a:endParaRPr>
          </a:p>
          <a:p>
            <a:endParaRPr lang="en-US" sz="2400" dirty="0" err="1"/>
          </a:p>
          <a:p>
            <a:r>
              <a:rPr lang="en-US" sz="2400" dirty="0" err="1">
                <a:ea typeface="+mn-lt"/>
                <a:cs typeface="+mn-lt"/>
              </a:rPr>
              <a:t>užívat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správné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psací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potřeby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nejlépe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trojhranné</a:t>
            </a:r>
            <a:r>
              <a:rPr lang="en-US" sz="2400" dirty="0">
                <a:ea typeface="+mn-lt"/>
                <a:cs typeface="+mn-lt"/>
              </a:rPr>
              <a:t>)</a:t>
            </a:r>
            <a:endParaRPr lang="cs-CZ" sz="2400" dirty="0">
              <a:ea typeface="+mn-lt"/>
              <a:cs typeface="+mn-lt"/>
            </a:endParaRPr>
          </a:p>
          <a:p>
            <a:endParaRPr lang="en-US" sz="2400" dirty="0"/>
          </a:p>
          <a:p>
            <a:r>
              <a:rPr lang="en-US" sz="2400" dirty="0" err="1">
                <a:ea typeface="+mn-lt"/>
                <a:cs typeface="+mn-lt"/>
              </a:rPr>
              <a:t>provádět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uvolňovací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relaxační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cviky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prstů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cs-CZ" sz="2400" dirty="0">
                <a:ea typeface="+mn-lt"/>
                <a:cs typeface="+mn-lt"/>
              </a:rPr>
              <a:t>      </a:t>
            </a:r>
            <a:r>
              <a:rPr lang="en-US" sz="2400" dirty="0">
                <a:ea typeface="+mn-lt"/>
                <a:cs typeface="+mn-lt"/>
              </a:rPr>
              <a:t>a </a:t>
            </a:r>
            <a:r>
              <a:rPr lang="en-US" sz="2400" dirty="0" err="1">
                <a:ea typeface="+mn-lt"/>
                <a:cs typeface="+mn-lt"/>
              </a:rPr>
              <a:t>ruky</a:t>
            </a:r>
            <a:endParaRPr lang="en-US" sz="2400" dirty="0"/>
          </a:p>
          <a:p>
            <a:endParaRPr lang="en-US" sz="2400" dirty="0"/>
          </a:p>
          <a:p>
            <a:r>
              <a:rPr lang="cs-CZ" sz="2400" dirty="0" err="1"/>
              <a:t>s</a:t>
            </a:r>
            <a:r>
              <a:rPr lang="en-US" sz="2400" dirty="0" err="1"/>
              <a:t>právné</a:t>
            </a:r>
            <a:r>
              <a:rPr lang="en-US" sz="2400" dirty="0"/>
              <a:t> </a:t>
            </a:r>
            <a:r>
              <a:rPr lang="en-US" sz="2400" dirty="0" err="1"/>
              <a:t>držení</a:t>
            </a:r>
            <a:r>
              <a:rPr lang="en-US" sz="2400" dirty="0"/>
              <a:t> – </a:t>
            </a:r>
            <a:r>
              <a:rPr lang="en-US" sz="2400" dirty="0" err="1"/>
              <a:t>špetkový</a:t>
            </a:r>
            <a:r>
              <a:rPr lang="en-US" sz="2400" dirty="0"/>
              <a:t> </a:t>
            </a:r>
            <a:r>
              <a:rPr lang="en-US" sz="2400" dirty="0" err="1"/>
              <a:t>úchop</a:t>
            </a:r>
            <a:endParaRPr lang="cs-CZ" sz="2400" dirty="0"/>
          </a:p>
          <a:p>
            <a:endParaRPr lang="en-US" sz="2400" dirty="0"/>
          </a:p>
          <a:p>
            <a:pPr>
              <a:buNone/>
            </a:pPr>
            <a:r>
              <a:rPr lang="cs-CZ" sz="2400" dirty="0"/>
              <a:t>   </a:t>
            </a:r>
            <a:r>
              <a:rPr lang="en-US" sz="2400" dirty="0" err="1"/>
              <a:t>Palec</a:t>
            </a:r>
            <a:r>
              <a:rPr lang="en-US" sz="2400" dirty="0"/>
              <a:t> </a:t>
            </a:r>
            <a:r>
              <a:rPr lang="en-US" sz="2400" dirty="0" err="1"/>
              <a:t>drží</a:t>
            </a:r>
            <a:r>
              <a:rPr lang="en-US" sz="2400" dirty="0"/>
              <a:t>, </a:t>
            </a:r>
            <a:r>
              <a:rPr lang="en-US" sz="2400" dirty="0" err="1"/>
              <a:t>prostředníček</a:t>
            </a:r>
            <a:r>
              <a:rPr lang="en-US" sz="2400" dirty="0"/>
              <a:t> </a:t>
            </a:r>
            <a:r>
              <a:rPr lang="en-US" sz="2400" dirty="0" err="1"/>
              <a:t>podpírá</a:t>
            </a:r>
            <a:r>
              <a:rPr lang="cs-CZ" sz="2400" dirty="0"/>
              <a:t> </a:t>
            </a:r>
            <a:r>
              <a:rPr lang="en-US" sz="2400" dirty="0"/>
              <a:t>a </a:t>
            </a:r>
            <a:r>
              <a:rPr lang="en-US" sz="2400" dirty="0" err="1"/>
              <a:t>ukazováček</a:t>
            </a:r>
            <a:r>
              <a:rPr lang="en-US" sz="2400" dirty="0"/>
              <a:t> je </a:t>
            </a:r>
            <a:r>
              <a:rPr lang="en-US" sz="2400" dirty="0" err="1"/>
              <a:t>položen</a:t>
            </a:r>
            <a:r>
              <a:rPr lang="en-US" sz="2400" dirty="0"/>
              <a:t> </a:t>
            </a:r>
            <a:r>
              <a:rPr lang="en-US" sz="2400" dirty="0" err="1"/>
              <a:t>lehce</a:t>
            </a:r>
            <a:r>
              <a:rPr lang="en-US" sz="2400" dirty="0"/>
              <a:t> </a:t>
            </a:r>
            <a:r>
              <a:rPr lang="en-US" sz="2400" dirty="0" err="1"/>
              <a:t>shora</a:t>
            </a:r>
            <a:r>
              <a:rPr lang="en-US" sz="2400" dirty="0"/>
              <a:t> (</a:t>
            </a:r>
            <a:r>
              <a:rPr lang="en-US" sz="2400" dirty="0" err="1"/>
              <a:t>lehké</a:t>
            </a:r>
            <a:r>
              <a:rPr lang="en-US" sz="2400" dirty="0"/>
              <a:t> </a:t>
            </a:r>
            <a:r>
              <a:rPr lang="en-US" sz="2400" dirty="0" err="1"/>
              <a:t>položení</a:t>
            </a:r>
            <a:r>
              <a:rPr lang="en-US" sz="2400" dirty="0"/>
              <a:t> </a:t>
            </a:r>
            <a:r>
              <a:rPr lang="en-US" sz="2400" dirty="0" err="1"/>
              <a:t>můžeme</a:t>
            </a:r>
            <a:r>
              <a:rPr lang="en-US" sz="2400" dirty="0"/>
              <a:t> </a:t>
            </a:r>
            <a:r>
              <a:rPr lang="en-US" sz="2400" dirty="0" err="1"/>
              <a:t>motivovat</a:t>
            </a:r>
            <a:r>
              <a:rPr lang="en-US" sz="2400" dirty="0"/>
              <a:t> </a:t>
            </a:r>
            <a:r>
              <a:rPr lang="en-US" sz="2400" dirty="0" err="1"/>
              <a:t>zobáním</a:t>
            </a:r>
            <a:r>
              <a:rPr lang="en-US" sz="2400" dirty="0"/>
              <a:t> </a:t>
            </a:r>
            <a:r>
              <a:rPr lang="en-US" sz="2400" dirty="0" err="1"/>
              <a:t>kuřátek</a:t>
            </a:r>
            <a:r>
              <a:rPr lang="en-US" sz="2400" dirty="0"/>
              <a:t> a </a:t>
            </a:r>
            <a:r>
              <a:rPr lang="en-US" sz="2400" dirty="0" err="1"/>
              <a:t>ukazováčkem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pero</a:t>
            </a:r>
            <a:r>
              <a:rPr lang="en-US" sz="2400" dirty="0"/>
              <a:t> </a:t>
            </a:r>
            <a:r>
              <a:rPr lang="en-US" sz="2400" dirty="0" err="1"/>
              <a:t>lehce</a:t>
            </a:r>
            <a:r>
              <a:rPr lang="en-US" sz="2400" dirty="0"/>
              <a:t> </a:t>
            </a:r>
            <a:r>
              <a:rPr lang="en-US" sz="2400" dirty="0" err="1"/>
              <a:t>poklepeme</a:t>
            </a:r>
            <a:r>
              <a:rPr lang="en-US" sz="2400" dirty="0"/>
              <a:t>).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8FCD6-1646-4FB7-AC85-3CEFC221378A}"/>
              </a:ext>
            </a:extLst>
          </p:cNvPr>
          <p:cNvSpPr txBox="1"/>
          <p:nvPr/>
        </p:nvSpPr>
        <p:spPr>
          <a:xfrm>
            <a:off x="253042" y="5026325"/>
            <a:ext cx="5791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ABE56-536A-4F2D-B6A4-EABF7A7F5E84}"/>
              </a:ext>
            </a:extLst>
          </p:cNvPr>
          <p:cNvSpPr txBox="1"/>
          <p:nvPr/>
        </p:nvSpPr>
        <p:spPr>
          <a:xfrm>
            <a:off x="439948" y="5155721"/>
            <a:ext cx="5417388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Arial"/>
                <a:cs typeface="Arial"/>
              </a:rPr>
              <a:t>video:Jak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cvičit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jemnou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motoriku</a:t>
            </a:r>
            <a:r>
              <a:rPr lang="en-US" sz="2000" dirty="0">
                <a:latin typeface="Arial"/>
                <a:cs typeface="Arial"/>
              </a:rPr>
              <a:t> pro </a:t>
            </a:r>
            <a:r>
              <a:rPr lang="en-US" sz="2000" dirty="0" err="1">
                <a:latin typeface="Arial"/>
                <a:cs typeface="Arial"/>
              </a:rPr>
              <a:t>správný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úchop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psací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potřeby</a:t>
            </a:r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u="sng" dirty="0">
                <a:solidFill>
                  <a:srgbClr val="1155CC"/>
                </a:solidFill>
                <a:latin typeface="Arial"/>
                <a:cs typeface="Arial"/>
                <a:hlinkClick r:id="rId2"/>
              </a:rPr>
              <a:t>http://www.jak-spravne-psat.cz/trenink-jemne-motoriky-pomuze-ke-spravnemu-psani-2/</a:t>
            </a:r>
          </a:p>
        </p:txBody>
      </p:sp>
      <p:pic>
        <p:nvPicPr>
          <p:cNvPr id="10" name="Picture 10" descr="A hand holding a yellow toothbrush&#10;&#10;Description generated with high confidence">
            <a:extLst>
              <a:ext uri="{FF2B5EF4-FFF2-40B4-BE49-F238E27FC236}">
                <a16:creationId xmlns:a16="http://schemas.microsoft.com/office/drawing/2014/main" id="{86B12B30-4313-4302-9B4A-5EE8546EF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318" y="2133241"/>
            <a:ext cx="25431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0AE1-1A2E-458F-86CA-12AD0398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17" y="1151149"/>
            <a:ext cx="4486656" cy="114149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/>
          </a:p>
          <a:p>
            <a:r>
              <a:rPr lang="en-US" dirty="0" err="1">
                <a:ea typeface="+mj-lt"/>
                <a:cs typeface="+mj-lt"/>
              </a:rPr>
              <a:t>Pozornost</a:t>
            </a:r>
            <a:r>
              <a:rPr lang="en-US" dirty="0">
                <a:ea typeface="+mj-lt"/>
                <a:cs typeface="+mj-lt"/>
              </a:rPr>
              <a:t> a </a:t>
            </a:r>
            <a:r>
              <a:rPr lang="en-US" dirty="0" err="1">
                <a:ea typeface="+mj-lt"/>
                <a:cs typeface="+mj-lt"/>
              </a:rPr>
              <a:t>paměť</a:t>
            </a:r>
            <a:endParaRPr lang="en-US" dirty="0" err="1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2AFCE-90E1-43F8-BF65-91AB4555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647" y="416484"/>
            <a:ext cx="5692857" cy="62406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err="1">
                <a:ea typeface="+mn-lt"/>
                <a:cs typeface="+mn-lt"/>
              </a:rPr>
              <a:t>Jak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procvičovat</a:t>
            </a:r>
            <a:r>
              <a:rPr lang="en-US" sz="2400" b="1" dirty="0">
                <a:ea typeface="+mn-lt"/>
                <a:cs typeface="+mn-lt"/>
              </a:rPr>
              <a:t>?</a:t>
            </a:r>
            <a:endParaRPr lang="en-US" sz="2400" b="1" dirty="0"/>
          </a:p>
          <a:p>
            <a:r>
              <a:rPr lang="en-US" sz="2400" dirty="0" err="1">
                <a:ea typeface="+mn-lt"/>
                <a:cs typeface="+mn-lt"/>
              </a:rPr>
              <a:t>motivujte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buďte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důslední</a:t>
            </a:r>
            <a:r>
              <a:rPr lang="en-US" sz="2400" dirty="0">
                <a:ea typeface="+mn-lt"/>
                <a:cs typeface="+mn-lt"/>
              </a:rPr>
              <a:t> k </a:t>
            </a:r>
            <a:r>
              <a:rPr lang="en-US" sz="2400" dirty="0" err="1">
                <a:ea typeface="+mn-lt"/>
                <a:cs typeface="+mn-lt"/>
              </a:rPr>
              <a:t>dokončení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úkolu</a:t>
            </a:r>
            <a:endParaRPr lang="en-US" sz="2400" dirty="0" err="1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často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střídejte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činnosti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různé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typy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úkolů</a:t>
            </a:r>
            <a:endParaRPr lang="en-US" sz="2400" dirty="0" err="1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prokládejte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takové</a:t>
            </a:r>
            <a:r>
              <a:rPr lang="en-US" sz="2400" dirty="0">
                <a:ea typeface="+mn-lt"/>
                <a:cs typeface="+mn-lt"/>
              </a:rPr>
              <a:t>, se </a:t>
            </a:r>
            <a:r>
              <a:rPr lang="en-US" sz="2400" dirty="0" err="1">
                <a:ea typeface="+mn-lt"/>
                <a:cs typeface="+mn-lt"/>
              </a:rPr>
              <a:t>kterými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dítě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často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problémy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těmi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které</a:t>
            </a:r>
            <a:r>
              <a:rPr lang="en-US" sz="2400" dirty="0">
                <a:ea typeface="+mn-lt"/>
                <a:cs typeface="+mn-lt"/>
              </a:rPr>
              <a:t> mu </a:t>
            </a:r>
            <a:r>
              <a:rPr lang="en-US" sz="2400" dirty="0" err="1">
                <a:ea typeface="+mn-lt"/>
                <a:cs typeface="+mn-lt"/>
              </a:rPr>
              <a:t>jdou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skvěle</a:t>
            </a:r>
            <a:endParaRPr lang="en-US" sz="2400" dirty="0" err="1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záměrně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posílejte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přes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dítě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krátké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vzkazy</a:t>
            </a:r>
            <a:endParaRPr lang="en-US" sz="2400" dirty="0" err="1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učte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společně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zpaměti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básničky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cs-CZ" sz="2400" dirty="0">
                <a:ea typeface="+mn-lt"/>
                <a:cs typeface="+mn-lt"/>
              </a:rPr>
              <a:t>           </a:t>
            </a:r>
            <a:r>
              <a:rPr lang="en-US" sz="2400" dirty="0">
                <a:ea typeface="+mn-lt"/>
                <a:cs typeface="+mn-lt"/>
              </a:rPr>
              <a:t>a </a:t>
            </a:r>
            <a:r>
              <a:rPr lang="en-US" sz="2400" dirty="0" err="1">
                <a:ea typeface="+mn-lt"/>
                <a:cs typeface="+mn-lt"/>
              </a:rPr>
              <a:t>písničky</a:t>
            </a:r>
            <a:endParaRPr lang="en-US" sz="24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9D1C3-8753-4FFF-8200-E57FD2A89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889" y="3161730"/>
            <a:ext cx="4125439" cy="2582224"/>
          </a:xfrm>
        </p:spPr>
        <p:txBody>
          <a:bodyPr/>
          <a:lstStyle/>
          <a:p>
            <a:pPr marL="285750" indent="-285750" algn="l">
              <a:buClr>
                <a:schemeClr val="bg1"/>
              </a:buClr>
              <a:buFont typeface="Arial"/>
              <a:buChar char="•"/>
            </a:pPr>
            <a:r>
              <a:rPr lang="en-US" sz="2400" dirty="0" err="1"/>
              <a:t>hry</a:t>
            </a:r>
            <a:r>
              <a:rPr lang="en-US" sz="2400" dirty="0"/>
              <a:t> </a:t>
            </a:r>
            <a:r>
              <a:rPr lang="en-US" sz="2400" dirty="0" err="1"/>
              <a:t>paměť</a:t>
            </a:r>
            <a:r>
              <a:rPr lang="en-US" sz="2400" dirty="0"/>
              <a:t>: Co </a:t>
            </a:r>
            <a:r>
              <a:rPr lang="en-US" sz="2400" dirty="0" err="1"/>
              <a:t>chybí</a:t>
            </a:r>
            <a:r>
              <a:rPr lang="en-US" sz="2400" dirty="0"/>
              <a:t>?, </a:t>
            </a:r>
            <a:r>
              <a:rPr lang="en-US" sz="2400" dirty="0" err="1"/>
              <a:t>Pexeso</a:t>
            </a:r>
            <a:endParaRPr lang="en-US" sz="2400" dirty="0">
              <a:ea typeface="+mn-lt"/>
              <a:cs typeface="+mn-lt"/>
            </a:endParaRPr>
          </a:p>
          <a:p>
            <a:pPr marL="285750" indent="-285750" algn="l">
              <a:buClr>
                <a:schemeClr val="bg1"/>
              </a:buClr>
              <a:buFont typeface="Arial"/>
              <a:buChar char="•"/>
            </a:pPr>
            <a:endParaRPr lang="en-US" sz="2400" dirty="0"/>
          </a:p>
          <a:p>
            <a:pPr marL="285750" indent="-285750" algn="l">
              <a:buClr>
                <a:schemeClr val="bg1"/>
              </a:buClr>
              <a:buFont typeface="Arial"/>
              <a:buChar char="•"/>
            </a:pPr>
            <a:r>
              <a:rPr lang="en-US" sz="2400" dirty="0" err="1"/>
              <a:t>hry</a:t>
            </a:r>
            <a:r>
              <a:rPr lang="en-US" sz="2400" dirty="0"/>
              <a:t> </a:t>
            </a:r>
            <a:r>
              <a:rPr lang="en-US" sz="2400" dirty="0" err="1"/>
              <a:t>pozornost</a:t>
            </a:r>
            <a:r>
              <a:rPr lang="en-US" sz="2400" dirty="0"/>
              <a:t>: Puzzle, </a:t>
            </a:r>
            <a:r>
              <a:rPr lang="cs-CZ" sz="2400" dirty="0" err="1"/>
              <a:t>r</a:t>
            </a:r>
            <a:r>
              <a:rPr lang="en-US" sz="2400" dirty="0" err="1"/>
              <a:t>ovnání</a:t>
            </a:r>
            <a:r>
              <a:rPr lang="en-US" sz="2400" dirty="0"/>
              <a:t> </a:t>
            </a:r>
            <a:r>
              <a:rPr lang="en-US" sz="2400" dirty="0" err="1"/>
              <a:t>hraček</a:t>
            </a:r>
            <a:r>
              <a:rPr lang="en-US" sz="2400" dirty="0"/>
              <a:t> </a:t>
            </a:r>
            <a:r>
              <a:rPr lang="en-US" sz="2400" dirty="0" err="1"/>
              <a:t>podle</a:t>
            </a:r>
            <a:r>
              <a:rPr lang="en-US" sz="2400" dirty="0"/>
              <a:t> </a:t>
            </a:r>
            <a:r>
              <a:rPr lang="en-US" sz="2400" dirty="0" err="1"/>
              <a:t>velikosti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827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0855-98DA-4B00-A00D-0DD865296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735291"/>
            <a:ext cx="8991600" cy="54108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1400" dirty="0">
                <a:ea typeface="+mj-lt"/>
                <a:cs typeface="+mj-lt"/>
              </a:rPr>
              <a:t> Milé děti:</a:t>
            </a:r>
            <a:br>
              <a:rPr lang="cs-CZ" sz="1400" dirty="0">
                <a:ea typeface="+mj-lt"/>
                <a:cs typeface="+mj-lt"/>
              </a:rPr>
            </a:br>
            <a:br>
              <a:rPr lang="cs-CZ" sz="1400" dirty="0">
                <a:ea typeface="+mj-lt"/>
                <a:cs typeface="+mj-lt"/>
              </a:rPr>
            </a:br>
            <a:r>
              <a:rPr lang="cs-CZ" sz="1200" b="1" dirty="0">
                <a:ea typeface="+mj-lt"/>
                <a:cs typeface="+mj-lt"/>
              </a:rPr>
              <a:t>hýbejte se. Skákejte po jedné noze. házejte  a chytejte míč. Udržujte rovnováhu na obrubníku. přeskakujte překážky. Do schodů střídejte nohy.</a:t>
            </a:r>
            <a:br>
              <a:rPr lang="cs-CZ" sz="1200" b="1" dirty="0">
                <a:ea typeface="+mj-lt"/>
                <a:cs typeface="+mj-lt"/>
              </a:rPr>
            </a:br>
            <a:br>
              <a:rPr lang="cs-CZ" sz="1200" b="1" dirty="0">
                <a:ea typeface="+mj-lt"/>
                <a:cs typeface="+mj-lt"/>
              </a:rPr>
            </a:br>
            <a:r>
              <a:rPr lang="cs-CZ" sz="1200" b="1" dirty="0">
                <a:ea typeface="+mj-lt"/>
                <a:cs typeface="+mj-lt"/>
              </a:rPr>
              <a:t>Uklízejte po sobě. Zdokonalujte se v rychlosti oblékání a obouvání. Zavazujte si tkaničky. Připravujte jednoduchá jídla. Připravujte </a:t>
            </a:r>
            <a:r>
              <a:rPr lang="cs-CZ" sz="1200" b="1">
                <a:ea typeface="+mj-lt"/>
                <a:cs typeface="+mj-lt"/>
              </a:rPr>
              <a:t>si sami </a:t>
            </a:r>
            <a:r>
              <a:rPr lang="cs-CZ" sz="1200" b="1" dirty="0">
                <a:ea typeface="+mj-lt"/>
                <a:cs typeface="+mj-lt"/>
              </a:rPr>
              <a:t>věci a posléze je po sobě uklízejte. </a:t>
            </a:r>
            <a:br>
              <a:rPr lang="cs-CZ" sz="1200" b="1" dirty="0">
                <a:ea typeface="+mj-lt"/>
                <a:cs typeface="+mj-lt"/>
              </a:rPr>
            </a:br>
            <a:br>
              <a:rPr lang="cs-CZ" sz="1200" b="1" dirty="0">
                <a:ea typeface="+mj-lt"/>
                <a:cs typeface="+mj-lt"/>
              </a:rPr>
            </a:br>
            <a:r>
              <a:rPr lang="cs-CZ" sz="1200" b="1" dirty="0">
                <a:ea typeface="+mj-lt"/>
                <a:cs typeface="+mj-lt"/>
              </a:rPr>
              <a:t>Myjte si pravidelně ruce. Před, po jídle, po použití toalety. </a:t>
            </a:r>
            <a:br>
              <a:rPr lang="cs-CZ" sz="1200" b="1" dirty="0">
                <a:ea typeface="+mj-lt"/>
                <a:cs typeface="+mj-lt"/>
              </a:rPr>
            </a:br>
            <a:br>
              <a:rPr lang="cs-CZ" sz="1200" b="1" dirty="0">
                <a:ea typeface="+mj-lt"/>
                <a:cs typeface="+mj-lt"/>
              </a:rPr>
            </a:br>
            <a:r>
              <a:rPr lang="cs-CZ" sz="1200" b="1" dirty="0">
                <a:ea typeface="+mj-lt"/>
                <a:cs typeface="+mj-lt"/>
              </a:rPr>
              <a:t>Určitě už Umíte také zdravit, poděkovat, poprosit. </a:t>
            </a:r>
            <a:br>
              <a:rPr lang="cs-CZ" sz="1400" dirty="0">
                <a:ea typeface="+mj-lt"/>
                <a:cs typeface="+mj-lt"/>
              </a:rPr>
            </a:br>
            <a:br>
              <a:rPr lang="cs-CZ" sz="1400" dirty="0">
                <a:ea typeface="+mj-lt"/>
                <a:cs typeface="+mj-lt"/>
              </a:rPr>
            </a:br>
            <a:br>
              <a:rPr lang="cs-CZ" sz="1400" dirty="0">
                <a:ea typeface="+mj-lt"/>
                <a:cs typeface="+mj-lt"/>
              </a:rPr>
            </a:br>
            <a:r>
              <a:rPr lang="cs-CZ" sz="1400" dirty="0">
                <a:ea typeface="+mj-lt"/>
                <a:cs typeface="+mj-lt"/>
              </a:rPr>
              <a:t> rodiče:</a:t>
            </a:r>
            <a:br>
              <a:rPr lang="cs-CZ" sz="1400" dirty="0">
                <a:ea typeface="+mj-lt"/>
                <a:cs typeface="+mj-lt"/>
              </a:rPr>
            </a:br>
            <a:r>
              <a:rPr lang="cs-CZ" sz="1400" dirty="0">
                <a:ea typeface="+mj-lt"/>
                <a:cs typeface="+mj-lt"/>
              </a:rPr>
              <a:t> </a:t>
            </a:r>
            <a:r>
              <a:rPr lang="cs-CZ" sz="1200" b="1" dirty="0">
                <a:ea typeface="+mj-lt"/>
                <a:cs typeface="+mj-lt"/>
              </a:rPr>
              <a:t>C</a:t>
            </a:r>
            <a:r>
              <a:rPr lang="en-US" sz="1200" b="1" dirty="0" err="1">
                <a:ea typeface="+mj-lt"/>
                <a:cs typeface="+mj-lt"/>
              </a:rPr>
              <a:t>hvalte</a:t>
            </a:r>
            <a:r>
              <a:rPr lang="en-US" sz="1200" b="1" dirty="0">
                <a:ea typeface="+mj-lt"/>
                <a:cs typeface="+mj-lt"/>
              </a:rPr>
              <a:t> </a:t>
            </a:r>
            <a:r>
              <a:rPr lang="en-US" sz="1200" b="1" dirty="0" err="1">
                <a:ea typeface="+mj-lt"/>
                <a:cs typeface="+mj-lt"/>
              </a:rPr>
              <a:t>své</a:t>
            </a:r>
            <a:r>
              <a:rPr lang="en-US" sz="1200" b="1" dirty="0">
                <a:ea typeface="+mj-lt"/>
                <a:cs typeface="+mj-lt"/>
              </a:rPr>
              <a:t> </a:t>
            </a:r>
            <a:r>
              <a:rPr lang="en-US" sz="1200" b="1" dirty="0" err="1">
                <a:ea typeface="+mj-lt"/>
                <a:cs typeface="+mj-lt"/>
              </a:rPr>
              <a:t>děti</a:t>
            </a:r>
            <a:r>
              <a:rPr lang="cs-CZ" sz="1200" b="1" dirty="0">
                <a:ea typeface="+mj-lt"/>
                <a:cs typeface="+mj-lt"/>
              </a:rPr>
              <a:t>.</a:t>
            </a:r>
            <a:r>
              <a:rPr lang="en-US" sz="1200" b="1" dirty="0">
                <a:ea typeface="+mj-lt"/>
                <a:cs typeface="+mj-lt"/>
              </a:rPr>
              <a:t> bud</a:t>
            </a:r>
            <a:r>
              <a:rPr lang="cs-CZ" sz="1200" b="1" dirty="0" err="1">
                <a:ea typeface="+mj-lt"/>
                <a:cs typeface="+mj-lt"/>
              </a:rPr>
              <a:t>ou</a:t>
            </a:r>
            <a:r>
              <a:rPr lang="en-US" sz="1200" b="1" dirty="0">
                <a:ea typeface="+mj-lt"/>
                <a:cs typeface="+mj-lt"/>
              </a:rPr>
              <a:t> </a:t>
            </a:r>
            <a:r>
              <a:rPr lang="en-US" sz="1200" b="1" dirty="0" err="1">
                <a:ea typeface="+mj-lt"/>
                <a:cs typeface="+mj-lt"/>
              </a:rPr>
              <a:t>tak</a:t>
            </a:r>
            <a:r>
              <a:rPr lang="en-US" sz="1200" b="1" dirty="0">
                <a:ea typeface="+mj-lt"/>
                <a:cs typeface="+mj-lt"/>
              </a:rPr>
              <a:t> </a:t>
            </a:r>
            <a:r>
              <a:rPr lang="en-US" sz="1200" b="1" dirty="0" err="1">
                <a:ea typeface="+mj-lt"/>
                <a:cs typeface="+mj-lt"/>
              </a:rPr>
              <a:t>mít</a:t>
            </a:r>
            <a:r>
              <a:rPr lang="en-US" sz="1200" b="1" dirty="0">
                <a:ea typeface="+mj-lt"/>
                <a:cs typeface="+mj-lt"/>
              </a:rPr>
              <a:t> </a:t>
            </a:r>
            <a:r>
              <a:rPr lang="en-US" sz="1200" b="1" dirty="0" err="1">
                <a:ea typeface="+mj-lt"/>
                <a:cs typeface="+mj-lt"/>
              </a:rPr>
              <a:t>dostatek</a:t>
            </a:r>
            <a:r>
              <a:rPr lang="en-US" sz="1200" b="1" dirty="0">
                <a:ea typeface="+mj-lt"/>
                <a:cs typeface="+mj-lt"/>
              </a:rPr>
              <a:t> </a:t>
            </a:r>
            <a:r>
              <a:rPr lang="en-US" sz="1200" b="1" dirty="0" err="1">
                <a:ea typeface="+mj-lt"/>
                <a:cs typeface="+mj-lt"/>
              </a:rPr>
              <a:t>sebevědomí</a:t>
            </a:r>
            <a:r>
              <a:rPr lang="en-US" sz="1200" b="1" dirty="0">
                <a:ea typeface="+mj-lt"/>
                <a:cs typeface="+mj-lt"/>
              </a:rPr>
              <a:t> a s </a:t>
            </a:r>
            <a:r>
              <a:rPr lang="en-US" sz="1200" b="1" dirty="0" err="1">
                <a:ea typeface="+mj-lt"/>
                <a:cs typeface="+mj-lt"/>
              </a:rPr>
              <a:t>případnými</a:t>
            </a:r>
            <a:r>
              <a:rPr lang="en-US" sz="1200" b="1" dirty="0">
                <a:ea typeface="+mj-lt"/>
                <a:cs typeface="+mj-lt"/>
              </a:rPr>
              <a:t> </a:t>
            </a:r>
            <a:r>
              <a:rPr lang="en-US" sz="1200" b="1" dirty="0" err="1">
                <a:ea typeface="+mj-lt"/>
                <a:cs typeface="+mj-lt"/>
              </a:rPr>
              <a:t>neúspěchy</a:t>
            </a:r>
            <a:r>
              <a:rPr lang="en-US" sz="1200" b="1" dirty="0">
                <a:ea typeface="+mj-lt"/>
                <a:cs typeface="+mj-lt"/>
              </a:rPr>
              <a:t> se </a:t>
            </a:r>
            <a:r>
              <a:rPr lang="en-US" sz="1200" b="1" dirty="0" err="1">
                <a:ea typeface="+mj-lt"/>
                <a:cs typeface="+mj-lt"/>
              </a:rPr>
              <a:t>snadněji</a:t>
            </a:r>
            <a:r>
              <a:rPr lang="en-US" sz="1200" b="1" dirty="0">
                <a:ea typeface="+mj-lt"/>
                <a:cs typeface="+mj-lt"/>
              </a:rPr>
              <a:t> </a:t>
            </a:r>
            <a:r>
              <a:rPr lang="en-US" sz="1200" b="1" dirty="0" err="1">
                <a:ea typeface="+mj-lt"/>
                <a:cs typeface="+mj-lt"/>
              </a:rPr>
              <a:t>vyrovn</a:t>
            </a:r>
            <a:r>
              <a:rPr lang="cs-CZ" sz="1200" b="1" dirty="0" err="1">
                <a:ea typeface="+mj-lt"/>
                <a:cs typeface="+mj-lt"/>
              </a:rPr>
              <a:t>ají</a:t>
            </a:r>
            <a:r>
              <a:rPr lang="cs-CZ" sz="1200" b="1" dirty="0">
                <a:ea typeface="+mj-lt"/>
                <a:cs typeface="+mj-lt"/>
              </a:rPr>
              <a:t>!</a:t>
            </a:r>
            <a:endParaRPr lang="en-US" sz="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1E4F-8E51-4580-AE98-730E4316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645" y="303334"/>
            <a:ext cx="7729728" cy="1188720"/>
          </a:xfrm>
        </p:spPr>
        <p:txBody>
          <a:bodyPr/>
          <a:lstStyle/>
          <a:p>
            <a:r>
              <a:rPr lang="en-US" dirty="0"/>
              <a:t>Kam pro </a:t>
            </a:r>
            <a:r>
              <a:rPr lang="en-US" dirty="0" err="1"/>
              <a:t>inspiraci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ABDD-8BB1-4E26-8485-504C1EE2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1646007"/>
            <a:ext cx="8636963" cy="5057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  <a:hlinkClick r:id="rId2"/>
              </a:rPr>
              <a:t>www.dum.rvp.cz</a:t>
            </a:r>
            <a:r>
              <a:rPr lang="en-US" sz="2400" dirty="0">
                <a:ea typeface="+mn-lt"/>
                <a:cs typeface="+mn-lt"/>
              </a:rPr>
              <a:t> - </a:t>
            </a:r>
            <a:r>
              <a:rPr lang="en-US" sz="2400" dirty="0" err="1">
                <a:ea typeface="+mn-lt"/>
                <a:cs typeface="+mn-lt"/>
              </a:rPr>
              <a:t>předškolní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vzdělávání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pracovní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listy</a:t>
            </a:r>
            <a:r>
              <a:rPr lang="en-US" sz="2400" dirty="0">
                <a:ea typeface="+mn-lt"/>
                <a:cs typeface="+mn-lt"/>
              </a:rPr>
              <a:t> s </a:t>
            </a:r>
            <a:r>
              <a:rPr lang="en-US" sz="2400" dirty="0" err="1">
                <a:ea typeface="+mn-lt"/>
                <a:cs typeface="+mn-lt"/>
              </a:rPr>
              <a:t>číselnými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matematickými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pojmy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procvičování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sluchového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zrakového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vnímání</a:t>
            </a:r>
            <a:r>
              <a:rPr lang="en-US" sz="2400" dirty="0">
                <a:ea typeface="+mn-lt"/>
                <a:cs typeface="+mn-lt"/>
              </a:rPr>
              <a:t>)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  <a:hlinkClick r:id="rId3"/>
              </a:rPr>
              <a:t>www.predskolaci.cz </a:t>
            </a:r>
            <a:r>
              <a:rPr lang="en-US" sz="2400" dirty="0">
                <a:ea typeface="+mn-lt"/>
                <a:cs typeface="+mn-lt"/>
              </a:rPr>
              <a:t>- </a:t>
            </a:r>
            <a:r>
              <a:rPr lang="en-US" sz="2400" dirty="0" err="1">
                <a:ea typeface="+mn-lt"/>
                <a:cs typeface="+mn-lt"/>
              </a:rPr>
              <a:t>básničky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říkanky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tématické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pracovní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listy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logopedická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říkadla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e-book </a:t>
            </a:r>
            <a:r>
              <a:rPr lang="en-US" sz="2400" dirty="0" err="1">
                <a:ea typeface="+mn-lt"/>
                <a:cs typeface="+mn-lt"/>
              </a:rPr>
              <a:t>Jak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připravit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dítě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psaní</a:t>
            </a:r>
            <a:r>
              <a:rPr lang="en-US" sz="2400" dirty="0">
                <a:ea typeface="+mn-lt"/>
                <a:cs typeface="+mn-lt"/>
              </a:rPr>
              <a:t>- </a:t>
            </a:r>
            <a:r>
              <a:rPr lang="en-US" sz="2400" dirty="0" err="1">
                <a:ea typeface="+mn-lt"/>
                <a:cs typeface="+mn-lt"/>
              </a:rPr>
              <a:t>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stažení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zdarma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  <a:hlinkClick r:id="rId4"/>
              </a:rPr>
              <a:t>https://prvnitrida.cz/ebook-zdarma/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  <a:hlinkClick r:id="rId5"/>
              </a:rPr>
              <a:t>http://www.jak-spravne-psat.cz/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5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02FC-2A7B-43AB-AA13-D8CA9A58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38" y="360843"/>
            <a:ext cx="8606747" cy="5417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6F33-47A7-47D5-B28B-9F6504DCA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439" y="1114046"/>
            <a:ext cx="8218557" cy="544549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>
                <a:ea typeface="+mn-lt"/>
                <a:cs typeface="+mn-lt"/>
              </a:rPr>
              <a:t>Zdroje</a:t>
            </a:r>
            <a:r>
              <a:rPr lang="en-US" b="1" dirty="0">
                <a:ea typeface="+mn-lt"/>
                <a:cs typeface="+mn-lt"/>
              </a:rPr>
              <a:t>:</a:t>
            </a:r>
            <a:endParaRPr lang="en-US" b="1" dirty="0"/>
          </a:p>
          <a:p>
            <a:r>
              <a:rPr lang="en-US" i="1" dirty="0">
                <a:ea typeface="+mn-lt"/>
                <a:cs typeface="+mn-lt"/>
              </a:rPr>
              <a:t>Prvnitrida.cz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z:</a:t>
            </a:r>
            <a:r>
              <a:rPr lang="en-US" u="sng" dirty="0" err="1">
                <a:ea typeface="+mn-lt"/>
                <a:cs typeface="+mn-lt"/>
              </a:rPr>
              <a:t>https</a:t>
            </a:r>
            <a:r>
              <a:rPr lang="en-US" u="sng" dirty="0">
                <a:ea typeface="+mn-lt"/>
                <a:cs typeface="+mn-lt"/>
              </a:rPr>
              <a:t>://prvnitrida.cz</a:t>
            </a:r>
            <a:endParaRPr lang="en-US" dirty="0"/>
          </a:p>
          <a:p>
            <a:r>
              <a:rPr lang="en-US" i="1" dirty="0">
                <a:ea typeface="+mn-lt"/>
                <a:cs typeface="+mn-lt"/>
              </a:rPr>
              <a:t>Prvnitrida.cz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2"/>
              </a:rPr>
              <a:t>https://prvnitrida.cz/jak-nastartovat-cteni-a-psani-v-1-tride-a-nejenom-to/</a:t>
            </a:r>
            <a:endParaRPr lang="en-US"/>
          </a:p>
          <a:p>
            <a:r>
              <a:rPr lang="en-US" i="1" dirty="0" err="1">
                <a:ea typeface="+mn-lt"/>
                <a:cs typeface="+mn-lt"/>
              </a:rPr>
              <a:t>Metodický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portál</a:t>
            </a:r>
            <a:r>
              <a:rPr lang="en-US" i="1" dirty="0">
                <a:ea typeface="+mn-lt"/>
                <a:cs typeface="+mn-lt"/>
              </a:rPr>
              <a:t> RVP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3"/>
              </a:rPr>
              <a:t>https://dum.rvp.cz/vyhledavani/prochazet.html?rvp=P</a:t>
            </a:r>
            <a:endParaRPr lang="en-US"/>
          </a:p>
          <a:p>
            <a:r>
              <a:rPr lang="en-US" i="1" dirty="0">
                <a:ea typeface="+mn-lt"/>
                <a:cs typeface="+mn-lt"/>
              </a:rPr>
              <a:t>Logopedonline.cz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4"/>
              </a:rPr>
              <a:t>https://www.logopedonline.cz/logopedicke-pomucky/cviceni-ke-stazeni/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KREISLOVÁ, </a:t>
            </a:r>
            <a:r>
              <a:rPr lang="en-US" dirty="0" err="1">
                <a:ea typeface="+mn-lt"/>
                <a:cs typeface="+mn-lt"/>
              </a:rPr>
              <a:t>Zdenka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i="1" dirty="0">
                <a:ea typeface="+mn-lt"/>
                <a:cs typeface="+mn-lt"/>
              </a:rPr>
              <a:t>Krok za </a:t>
            </a:r>
            <a:r>
              <a:rPr lang="en-US" i="1" dirty="0" err="1">
                <a:ea typeface="+mn-lt"/>
                <a:cs typeface="+mn-lt"/>
              </a:rPr>
              <a:t>krokem</a:t>
            </a:r>
            <a:r>
              <a:rPr lang="en-US" i="1" dirty="0">
                <a:ea typeface="+mn-lt"/>
                <a:cs typeface="+mn-lt"/>
              </a:rPr>
              <a:t> 1. </a:t>
            </a:r>
            <a:r>
              <a:rPr lang="en-US" i="1" dirty="0" err="1">
                <a:ea typeface="+mn-lt"/>
                <a:cs typeface="+mn-lt"/>
              </a:rPr>
              <a:t>třídou</a:t>
            </a:r>
            <a:r>
              <a:rPr lang="en-US" i="1" dirty="0">
                <a:ea typeface="+mn-lt"/>
                <a:cs typeface="+mn-lt"/>
              </a:rPr>
              <a:t>: </a:t>
            </a:r>
            <a:r>
              <a:rPr lang="en-US" i="1" dirty="0" err="1">
                <a:ea typeface="+mn-lt"/>
                <a:cs typeface="+mn-lt"/>
              </a:rPr>
              <a:t>školní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zralost</a:t>
            </a:r>
            <a:r>
              <a:rPr lang="en-US" i="1" dirty="0">
                <a:ea typeface="+mn-lt"/>
                <a:cs typeface="+mn-lt"/>
              </a:rPr>
              <a:t>, </a:t>
            </a:r>
            <a:r>
              <a:rPr lang="en-US" i="1" dirty="0" err="1">
                <a:ea typeface="+mn-lt"/>
                <a:cs typeface="+mn-lt"/>
              </a:rPr>
              <a:t>spolupráce</a:t>
            </a:r>
            <a:r>
              <a:rPr lang="en-US" i="1" dirty="0">
                <a:ea typeface="+mn-lt"/>
                <a:cs typeface="+mn-lt"/>
              </a:rPr>
              <a:t> s </a:t>
            </a:r>
            <a:r>
              <a:rPr lang="en-US" i="1" dirty="0" err="1">
                <a:ea typeface="+mn-lt"/>
                <a:cs typeface="+mn-lt"/>
              </a:rPr>
              <a:t>rodiči</a:t>
            </a:r>
            <a:r>
              <a:rPr lang="en-US" i="1" dirty="0">
                <a:ea typeface="+mn-lt"/>
                <a:cs typeface="+mn-lt"/>
              </a:rPr>
              <a:t>, </a:t>
            </a:r>
            <a:r>
              <a:rPr lang="en-US" i="1" dirty="0" err="1">
                <a:ea typeface="+mn-lt"/>
                <a:cs typeface="+mn-lt"/>
              </a:rPr>
              <a:t>učíme</a:t>
            </a:r>
            <a:r>
              <a:rPr lang="en-US" i="1" dirty="0">
                <a:ea typeface="+mn-lt"/>
                <a:cs typeface="+mn-lt"/>
              </a:rPr>
              <a:t> se </a:t>
            </a:r>
            <a:r>
              <a:rPr lang="en-US" i="1" dirty="0" err="1">
                <a:ea typeface="+mn-lt"/>
                <a:cs typeface="+mn-lt"/>
              </a:rPr>
              <a:t>číst</a:t>
            </a:r>
            <a:r>
              <a:rPr lang="en-US" i="1" dirty="0">
                <a:ea typeface="+mn-lt"/>
                <a:cs typeface="+mn-lt"/>
              </a:rPr>
              <a:t> a </a:t>
            </a:r>
            <a:r>
              <a:rPr lang="en-US" i="1" dirty="0" err="1">
                <a:ea typeface="+mn-lt"/>
                <a:cs typeface="+mn-lt"/>
              </a:rPr>
              <a:t>psát</a:t>
            </a:r>
            <a:r>
              <a:rPr lang="en-US" i="1" dirty="0">
                <a:ea typeface="+mn-lt"/>
                <a:cs typeface="+mn-lt"/>
              </a:rPr>
              <a:t>, </a:t>
            </a:r>
            <a:r>
              <a:rPr lang="en-US" i="1" dirty="0" err="1">
                <a:ea typeface="+mn-lt"/>
                <a:cs typeface="+mn-lt"/>
              </a:rPr>
              <a:t>nápady</a:t>
            </a:r>
            <a:r>
              <a:rPr lang="en-US" i="1" dirty="0">
                <a:ea typeface="+mn-lt"/>
                <a:cs typeface="+mn-lt"/>
              </a:rPr>
              <a:t> pro </a:t>
            </a:r>
            <a:r>
              <a:rPr lang="en-US" i="1" dirty="0" err="1">
                <a:ea typeface="+mn-lt"/>
                <a:cs typeface="+mn-lt"/>
              </a:rPr>
              <a:t>celý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rok</a:t>
            </a:r>
            <a:r>
              <a:rPr lang="en-US" dirty="0">
                <a:ea typeface="+mn-lt"/>
                <a:cs typeface="+mn-lt"/>
              </a:rPr>
              <a:t>. Praha: </a:t>
            </a:r>
            <a:r>
              <a:rPr lang="en-US" dirty="0" err="1">
                <a:ea typeface="+mn-lt"/>
                <a:cs typeface="+mn-lt"/>
              </a:rPr>
              <a:t>Grada</a:t>
            </a:r>
            <a:r>
              <a:rPr lang="en-US" dirty="0">
                <a:ea typeface="+mn-lt"/>
                <a:cs typeface="+mn-lt"/>
              </a:rPr>
              <a:t>, 2008. </a:t>
            </a:r>
            <a:r>
              <a:rPr lang="en-US" dirty="0" err="1">
                <a:ea typeface="+mn-lt"/>
                <a:cs typeface="+mn-lt"/>
              </a:rPr>
              <a:t>Pedagogika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Grada</a:t>
            </a:r>
            <a:r>
              <a:rPr lang="en-US" dirty="0">
                <a:ea typeface="+mn-lt"/>
                <a:cs typeface="+mn-lt"/>
              </a:rPr>
              <a:t>). ISBN 978-80-247-2038-8.</a:t>
            </a:r>
            <a:endParaRPr lang="en-US" dirty="0"/>
          </a:p>
          <a:p>
            <a:r>
              <a:rPr lang="en-US" i="1" dirty="0">
                <a:ea typeface="+mn-lt"/>
                <a:cs typeface="+mn-lt"/>
              </a:rPr>
              <a:t>Jakspravnepsat.cz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5"/>
              </a:rPr>
              <a:t>http://www.jak-spravne-psat.cz/trenink-jemne-motoriky-pomuze-ke-spravnemu-psani-2/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   </a:t>
            </a:r>
            <a:r>
              <a:rPr lang="en-US" b="1" dirty="0" err="1">
                <a:ea typeface="+mn-lt"/>
                <a:cs typeface="+mn-lt"/>
              </a:rPr>
              <a:t>Zdroje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obrázků</a:t>
            </a:r>
            <a:r>
              <a:rPr lang="en-US" b="1" dirty="0">
                <a:ea typeface="+mn-lt"/>
                <a:cs typeface="+mn-lt"/>
              </a:rPr>
              <a:t>:</a:t>
            </a:r>
            <a:endParaRPr lang="en-US" b="1"/>
          </a:p>
          <a:p>
            <a:r>
              <a:rPr lang="en-US" i="1" dirty="0">
                <a:ea typeface="+mn-lt"/>
                <a:cs typeface="+mn-lt"/>
              </a:rPr>
              <a:t>Sevt.cz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6"/>
              </a:rPr>
              <a:t>https://www.sevt.cz/produkt/na-ulici-obrazkove-cteni-m1369305/</a:t>
            </a:r>
            <a:endParaRPr lang="en-US"/>
          </a:p>
          <a:p>
            <a:r>
              <a:rPr lang="en-US" i="1" dirty="0">
                <a:ea typeface="+mn-lt"/>
                <a:cs typeface="+mn-lt"/>
              </a:rPr>
              <a:t>Ucitelnice.cz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7"/>
              </a:rPr>
              <a:t>https://www.ucitelnice.cz/produkt/1281</a:t>
            </a:r>
            <a:endParaRPr lang="en-US"/>
          </a:p>
          <a:p>
            <a:r>
              <a:rPr lang="en-US" i="1" dirty="0">
                <a:ea typeface="+mn-lt"/>
                <a:cs typeface="+mn-lt"/>
              </a:rPr>
              <a:t>E-predskolaci.cz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8"/>
              </a:rPr>
              <a:t>http://www.e-predskolaci.cz/pro-rodice/130-chystame-se-k-zapisu-pracovni-listy-pro-deti-predskolniho-veku</a:t>
            </a:r>
            <a:endParaRPr lang="en-US"/>
          </a:p>
          <a:p>
            <a:r>
              <a:rPr lang="en-US" i="1" dirty="0">
                <a:ea typeface="+mn-lt"/>
                <a:cs typeface="+mn-lt"/>
              </a:rPr>
              <a:t>Wikipedie.org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9"/>
              </a:rPr>
              <a:t>https://cs.wikipedia.org/wiki/Logik_(hra)</a:t>
            </a:r>
            <a:endParaRPr lang="en-US"/>
          </a:p>
          <a:p>
            <a:r>
              <a:rPr lang="en-US" i="1" dirty="0">
                <a:ea typeface="+mn-lt"/>
                <a:cs typeface="+mn-lt"/>
              </a:rPr>
              <a:t>Pinterest.com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10"/>
              </a:rPr>
              <a:t>https://cz.pinterest.com/pin/323485185728681449/</a:t>
            </a:r>
            <a:endParaRPr lang="en-US"/>
          </a:p>
          <a:p>
            <a:r>
              <a:rPr lang="en-US" i="1" dirty="0">
                <a:ea typeface="+mn-lt"/>
                <a:cs typeface="+mn-lt"/>
              </a:rPr>
              <a:t>Prvnitrida.cz</a:t>
            </a:r>
            <a:r>
              <a:rPr lang="en-US" dirty="0">
                <a:ea typeface="+mn-lt"/>
                <a:cs typeface="+mn-lt"/>
              </a:rPr>
              <a:t> [online]. [cit. 2020-04-17]. </a:t>
            </a:r>
            <a:r>
              <a:rPr lang="en-US" dirty="0" err="1">
                <a:ea typeface="+mn-lt"/>
                <a:cs typeface="+mn-lt"/>
              </a:rPr>
              <a:t>Dostupné</a:t>
            </a:r>
            <a:r>
              <a:rPr lang="en-US" dirty="0">
                <a:ea typeface="+mn-lt"/>
                <a:cs typeface="+mn-lt"/>
              </a:rPr>
              <a:t> z: </a:t>
            </a:r>
            <a:r>
              <a:rPr lang="en-US" dirty="0">
                <a:ea typeface="+mn-lt"/>
                <a:cs typeface="+mn-lt"/>
                <a:hlinkClick r:id="rId11"/>
              </a:rPr>
              <a:t>https://prvnitrida.cz/zrakove-vnimani-predskolaci/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7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3862-9C61-44E9-B28F-74F4CCF7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83" y="705451"/>
            <a:ext cx="5162391" cy="29674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+mj-lt"/>
                <a:cs typeface="+mj-lt"/>
              </a:rPr>
              <a:t>Pro </a:t>
            </a:r>
            <a:r>
              <a:rPr lang="en-US" dirty="0" err="1">
                <a:ea typeface="+mj-lt"/>
                <a:cs typeface="+mj-lt"/>
              </a:rPr>
              <a:t>školní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úspěšnost</a:t>
            </a:r>
            <a:br>
              <a:rPr lang="cs-CZ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 a </a:t>
            </a:r>
            <a:r>
              <a:rPr lang="en-US" dirty="0" err="1">
                <a:ea typeface="+mj-lt"/>
                <a:cs typeface="+mj-lt"/>
              </a:rPr>
              <a:t>radost</a:t>
            </a:r>
            <a:r>
              <a:rPr lang="en-US" dirty="0">
                <a:ea typeface="+mj-lt"/>
                <a:cs typeface="+mj-lt"/>
              </a:rPr>
              <a:t> z </a:t>
            </a:r>
            <a:r>
              <a:rPr lang="en-US" dirty="0" err="1">
                <a:ea typeface="+mj-lt"/>
                <a:cs typeface="+mj-lt"/>
              </a:rPr>
              <a:t>ní</a:t>
            </a:r>
            <a:r>
              <a:rPr lang="en-US" dirty="0">
                <a:ea typeface="+mj-lt"/>
                <a:cs typeface="+mj-lt"/>
              </a:rPr>
              <a:t> je </a:t>
            </a:r>
            <a:r>
              <a:rPr lang="en-US" dirty="0" err="1">
                <a:ea typeface="+mj-lt"/>
                <a:cs typeface="+mj-lt"/>
              </a:rPr>
              <a:t>dobré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pravidelně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procvičovat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následující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oblasti</a:t>
            </a:r>
            <a:r>
              <a:rPr lang="en-US" dirty="0">
                <a:ea typeface="+mj-lt"/>
                <a:cs typeface="+mj-l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B4B8-B1C1-43A5-82EA-21BDFF864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err="1">
                <a:ea typeface="+mn-lt"/>
                <a:cs typeface="+mn-lt"/>
              </a:rPr>
              <a:t>zrakové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vnímání</a:t>
            </a:r>
            <a:endParaRPr lang="en-US" dirty="0" err="1"/>
          </a:p>
          <a:p>
            <a:pPr algn="just">
              <a:lnSpc>
                <a:spcPct val="200000"/>
              </a:lnSpc>
            </a:pPr>
            <a:r>
              <a:rPr lang="en-US" dirty="0" err="1">
                <a:ea typeface="+mn-lt"/>
                <a:cs typeface="+mn-lt"/>
              </a:rPr>
              <a:t>sluchovou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analýzu</a:t>
            </a:r>
            <a:endParaRPr lang="en-US" dirty="0" err="1"/>
          </a:p>
          <a:p>
            <a:pPr algn="just">
              <a:lnSpc>
                <a:spcPct val="200000"/>
              </a:lnSpc>
            </a:pPr>
            <a:r>
              <a:rPr lang="en-US" dirty="0" err="1">
                <a:ea typeface="+mn-lt"/>
                <a:cs typeface="+mn-lt"/>
              </a:rPr>
              <a:t>grafomotoriku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správné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držení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pera</a:t>
            </a:r>
            <a:endParaRPr lang="en-US" dirty="0" err="1"/>
          </a:p>
          <a:p>
            <a:pPr algn="just">
              <a:lnSpc>
                <a:spcPct val="200000"/>
              </a:lnSpc>
            </a:pPr>
            <a:r>
              <a:rPr lang="en-US" dirty="0" err="1">
                <a:ea typeface="+mn-lt"/>
                <a:cs typeface="+mn-lt"/>
              </a:rPr>
              <a:t>výslovnost</a:t>
            </a:r>
            <a:endParaRPr lang="en-US" dirty="0" err="1"/>
          </a:p>
          <a:p>
            <a:pPr algn="just">
              <a:lnSpc>
                <a:spcPct val="200000"/>
              </a:lnSpc>
            </a:pPr>
            <a:r>
              <a:rPr lang="en-US" dirty="0" err="1">
                <a:ea typeface="+mn-lt"/>
                <a:cs typeface="+mn-lt"/>
              </a:rPr>
              <a:t>rozšiřovat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slovní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zásobu</a:t>
            </a:r>
            <a:endParaRPr lang="en-US" dirty="0" err="1"/>
          </a:p>
          <a:p>
            <a:pPr algn="just">
              <a:lnSpc>
                <a:spcPct val="200000"/>
              </a:lnSpc>
            </a:pPr>
            <a:r>
              <a:rPr lang="en-US" dirty="0" err="1">
                <a:ea typeface="+mn-lt"/>
                <a:cs typeface="+mn-lt"/>
              </a:rPr>
              <a:t>početní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představivost</a:t>
            </a:r>
            <a:endParaRPr lang="en-US" dirty="0" err="1"/>
          </a:p>
          <a:p>
            <a:pPr algn="just">
              <a:lnSpc>
                <a:spcPct val="200000"/>
              </a:lnSpc>
            </a:pPr>
            <a:r>
              <a:rPr lang="en-US" dirty="0" err="1">
                <a:ea typeface="+mn-lt"/>
                <a:cs typeface="+mn-lt"/>
              </a:rPr>
              <a:t>pozornost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paměť</a:t>
            </a:r>
            <a:endParaRPr lang="en-US" dirty="0" err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0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D7560-600E-495E-A719-E168D06E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42" y="406419"/>
            <a:ext cx="396510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Rozvoj slovní zásoby</a:t>
            </a:r>
          </a:p>
        </p:txBody>
      </p:sp>
      <p:pic>
        <p:nvPicPr>
          <p:cNvPr id="27" name="Picture 2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9D915C4-E270-4C68-B5BF-3F9431813B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4909" y="2437250"/>
            <a:ext cx="2818856" cy="385415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A720E78-51B3-4ADD-8B98-E73357A8677C}"/>
              </a:ext>
            </a:extLst>
          </p:cNvPr>
          <p:cNvSpPr txBox="1"/>
          <p:nvPr/>
        </p:nvSpPr>
        <p:spPr>
          <a:xfrm>
            <a:off x="5069456" y="526210"/>
            <a:ext cx="6323162" cy="603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latin typeface="Gill Sans MT"/>
              </a:rPr>
              <a:t>Jak</a:t>
            </a:r>
            <a:r>
              <a:rPr lang="en-US" sz="2400" b="1" dirty="0">
                <a:latin typeface="Gill Sans MT"/>
                <a:ea typeface="+mn-lt"/>
                <a:cs typeface="+mn-lt"/>
              </a:rPr>
              <a:t> </a:t>
            </a:r>
            <a:r>
              <a:rPr lang="en-US" sz="2400" b="1" dirty="0" err="1">
                <a:latin typeface="Gill Sans MT"/>
                <a:ea typeface="+mn-lt"/>
                <a:cs typeface="+mn-lt"/>
              </a:rPr>
              <a:t>procvičovat</a:t>
            </a:r>
            <a:r>
              <a:rPr lang="en-US" sz="2400" b="1" dirty="0">
                <a:latin typeface="Gill Sans MT"/>
                <a:ea typeface="+mn-lt"/>
                <a:cs typeface="+mn-lt"/>
              </a:rPr>
              <a:t>?</a:t>
            </a:r>
            <a:endParaRPr lang="en-US" sz="2400" b="1" dirty="0">
              <a:latin typeface="Gill Sans MT"/>
            </a:endParaRPr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en-US" sz="2400" dirty="0">
              <a:latin typeface="Gill Sans MT"/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2400" dirty="0" err="1">
                <a:latin typeface="Gill Sans MT"/>
                <a:ea typeface="+mn-lt"/>
                <a:cs typeface="+mn-lt"/>
              </a:rPr>
              <a:t>dítě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popisuje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své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okolí</a:t>
            </a:r>
            <a:r>
              <a:rPr lang="en-US" sz="2400" dirty="0">
                <a:latin typeface="Gill Sans MT"/>
                <a:ea typeface="+mn-lt"/>
                <a:cs typeface="+mn-lt"/>
              </a:rPr>
              <a:t>,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předměty</a:t>
            </a:r>
            <a:r>
              <a:rPr lang="en-US" sz="2400" dirty="0">
                <a:latin typeface="Gill Sans MT"/>
                <a:ea typeface="+mn-lt"/>
                <a:cs typeface="+mn-lt"/>
              </a:rPr>
              <a:t>,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zážitky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endParaRPr lang="cs-CZ" sz="2400" dirty="0">
              <a:latin typeface="Gill Sans MT"/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</a:pPr>
            <a:r>
              <a:rPr lang="cs-CZ" sz="2400" dirty="0">
                <a:latin typeface="Gill Sans MT"/>
                <a:ea typeface="+mn-lt"/>
                <a:cs typeface="+mn-lt"/>
              </a:rPr>
              <a:t>   </a:t>
            </a:r>
            <a:r>
              <a:rPr lang="en-US" sz="2400" dirty="0">
                <a:latin typeface="Gill Sans MT"/>
                <a:ea typeface="+mn-lt"/>
                <a:cs typeface="+mn-lt"/>
              </a:rPr>
              <a:t>a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události</a:t>
            </a:r>
            <a:r>
              <a:rPr lang="en-US" sz="2400" dirty="0">
                <a:latin typeface="Gill Sans MT"/>
                <a:ea typeface="+mn-lt"/>
                <a:cs typeface="+mn-lt"/>
              </a:rPr>
              <a:t>,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nabádejte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cs-CZ" sz="2400" dirty="0">
                <a:latin typeface="Gill Sans MT"/>
                <a:ea typeface="+mn-lt"/>
                <a:cs typeface="+mn-lt"/>
              </a:rPr>
              <a:t>jej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otázkami</a:t>
            </a:r>
            <a:endParaRPr lang="en-US" sz="2400" dirty="0">
              <a:latin typeface="Gill Sans M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endParaRPr lang="en-US" sz="2400" dirty="0">
              <a:latin typeface="Gill Sans MT"/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2400" dirty="0" err="1">
                <a:latin typeface="Gill Sans MT"/>
                <a:ea typeface="+mn-lt"/>
                <a:cs typeface="+mn-lt"/>
              </a:rPr>
              <a:t>podporujte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mluvení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ve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větách</a:t>
            </a:r>
            <a:endParaRPr lang="en-US" sz="2400" dirty="0">
              <a:latin typeface="Gill Sans M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endParaRPr lang="en-US" sz="2400" dirty="0">
              <a:latin typeface="Gill Sans MT"/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2400" dirty="0" err="1">
                <a:latin typeface="Gill Sans MT"/>
                <a:ea typeface="+mn-lt"/>
                <a:cs typeface="+mn-lt"/>
              </a:rPr>
              <a:t>čtěte</a:t>
            </a:r>
            <a:r>
              <a:rPr lang="en-US" sz="2400" dirty="0">
                <a:latin typeface="Gill Sans MT"/>
                <a:ea typeface="+mn-lt"/>
                <a:cs typeface="+mn-lt"/>
              </a:rPr>
              <a:t> a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prohlížejte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si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společně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nejrůznější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knihy</a:t>
            </a:r>
            <a:r>
              <a:rPr lang="en-US" sz="2400" dirty="0">
                <a:latin typeface="Gill Sans MT"/>
                <a:ea typeface="+mn-lt"/>
                <a:cs typeface="+mn-lt"/>
              </a:rPr>
              <a:t> a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časopisy</a:t>
            </a:r>
            <a:r>
              <a:rPr lang="en-US" sz="2400" dirty="0">
                <a:latin typeface="Gill Sans MT"/>
                <a:ea typeface="+mn-lt"/>
                <a:cs typeface="+mn-lt"/>
              </a:rPr>
              <a:t> (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dětské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encyklopedie</a:t>
            </a:r>
            <a:r>
              <a:rPr lang="en-US" sz="2400" dirty="0">
                <a:latin typeface="Gill Sans MT"/>
                <a:ea typeface="+mn-lt"/>
                <a:cs typeface="+mn-lt"/>
              </a:rPr>
              <a:t>,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knihy</a:t>
            </a:r>
            <a:r>
              <a:rPr lang="en-US" sz="2400" dirty="0">
                <a:latin typeface="Gill Sans MT"/>
                <a:ea typeface="+mn-lt"/>
                <a:cs typeface="+mn-lt"/>
              </a:rPr>
              <a:t>,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které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místo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slov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mají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obrázky</a:t>
            </a:r>
            <a:r>
              <a:rPr lang="en-US" sz="2400" dirty="0">
                <a:latin typeface="Gill Sans MT"/>
                <a:ea typeface="+mn-lt"/>
                <a:cs typeface="+mn-lt"/>
              </a:rPr>
              <a:t>=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obrázkové</a:t>
            </a:r>
            <a:r>
              <a:rPr lang="en-US" sz="2400" dirty="0">
                <a:latin typeface="Gill Sans MT"/>
                <a:ea typeface="+mn-lt"/>
                <a:cs typeface="+mn-lt"/>
              </a:rPr>
              <a:t> </a:t>
            </a:r>
            <a:r>
              <a:rPr lang="en-US" sz="2400" dirty="0" err="1">
                <a:latin typeface="Gill Sans MT"/>
                <a:ea typeface="+mn-lt"/>
                <a:cs typeface="+mn-lt"/>
              </a:rPr>
              <a:t>čtení</a:t>
            </a:r>
            <a:r>
              <a:rPr lang="en-US" sz="2400" dirty="0">
                <a:latin typeface="Gill Sans MT"/>
                <a:ea typeface="+mn-lt"/>
                <a:cs typeface="+mn-lt"/>
              </a:rPr>
              <a:t> </a:t>
            </a:r>
            <a:br>
              <a:rPr lang="en-US" sz="2400" dirty="0">
                <a:latin typeface="Gill Sans MT"/>
              </a:rPr>
            </a:br>
            <a:endParaRPr lang="en-US" sz="2400" dirty="0">
              <a:latin typeface="Gill Sans MT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Gill Sans MT"/>
            </a:endParaRPr>
          </a:p>
          <a:p>
            <a:r>
              <a:rPr lang="en-US" sz="2000" dirty="0" err="1">
                <a:latin typeface="Gill Sans MT"/>
                <a:ea typeface="+mn-lt"/>
                <a:cs typeface="+mn-lt"/>
              </a:rPr>
              <a:t>př</a:t>
            </a:r>
            <a:r>
              <a:rPr lang="en-US" sz="2000" dirty="0">
                <a:latin typeface="Gill Sans MT"/>
                <a:ea typeface="+mn-lt"/>
                <a:cs typeface="+mn-lt"/>
              </a:rPr>
              <a:t>.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půjdete</a:t>
            </a:r>
            <a:r>
              <a:rPr lang="en-US" sz="2000" dirty="0">
                <a:latin typeface="Gill Sans MT"/>
                <a:ea typeface="+mn-lt"/>
                <a:cs typeface="+mn-lt"/>
              </a:rPr>
              <a:t>-li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na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procházku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počítejte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stromy</a:t>
            </a:r>
            <a:r>
              <a:rPr lang="en-US" sz="2000" dirty="0">
                <a:latin typeface="Gill Sans MT"/>
                <a:ea typeface="+mn-lt"/>
                <a:cs typeface="+mn-lt"/>
              </a:rPr>
              <a:t>,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popisujte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jejich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vlastnosti</a:t>
            </a:r>
            <a:r>
              <a:rPr lang="en-US" sz="2000" dirty="0">
                <a:latin typeface="Gill Sans MT"/>
                <a:ea typeface="+mn-lt"/>
                <a:cs typeface="+mn-lt"/>
              </a:rPr>
              <a:t> (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mohutné</a:t>
            </a:r>
            <a:r>
              <a:rPr lang="en-US" sz="2000" dirty="0">
                <a:latin typeface="Gill Sans MT"/>
                <a:ea typeface="+mn-lt"/>
                <a:cs typeface="+mn-lt"/>
              </a:rPr>
              <a:t>,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rozkvetlé</a:t>
            </a:r>
            <a:r>
              <a:rPr lang="en-US" sz="2000" dirty="0">
                <a:latin typeface="Gill Sans MT"/>
                <a:ea typeface="+mn-lt"/>
                <a:cs typeface="+mn-lt"/>
              </a:rPr>
              <a:t>…);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říkejte</a:t>
            </a:r>
            <a:r>
              <a:rPr lang="en-US" sz="2000" dirty="0">
                <a:latin typeface="Gill Sans MT"/>
                <a:ea typeface="+mn-lt"/>
                <a:cs typeface="+mn-lt"/>
              </a:rPr>
              <a:t>, co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slyšíte</a:t>
            </a:r>
            <a:r>
              <a:rPr lang="en-US" sz="2000" dirty="0">
                <a:latin typeface="Gill Sans MT"/>
                <a:ea typeface="+mn-lt"/>
                <a:cs typeface="+mn-lt"/>
              </a:rPr>
              <a:t>;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jmenujte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barvy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kolem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sebe</a:t>
            </a:r>
            <a:r>
              <a:rPr lang="en-US" sz="2000" dirty="0">
                <a:latin typeface="Gill Sans MT"/>
                <a:ea typeface="+mn-lt"/>
                <a:cs typeface="+mn-lt"/>
              </a:rPr>
              <a:t>;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vysvětlujte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si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symboly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na</a:t>
            </a:r>
            <a:r>
              <a:rPr lang="en-US" sz="2000" dirty="0">
                <a:latin typeface="Gill Sans MT"/>
                <a:ea typeface="+mn-lt"/>
                <a:cs typeface="+mn-lt"/>
              </a:rPr>
              <a:t>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domech</a:t>
            </a:r>
            <a:r>
              <a:rPr lang="en-US" sz="2000" dirty="0">
                <a:latin typeface="Gill Sans MT"/>
                <a:ea typeface="+mn-lt"/>
                <a:cs typeface="+mn-lt"/>
              </a:rPr>
              <a:t>,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značkách</a:t>
            </a:r>
            <a:r>
              <a:rPr lang="en-US" sz="2000" dirty="0">
                <a:latin typeface="Gill Sans MT"/>
                <a:ea typeface="+mn-lt"/>
                <a:cs typeface="+mn-lt"/>
              </a:rPr>
              <a:t>, </a:t>
            </a:r>
            <a:r>
              <a:rPr lang="en-US" sz="2000" dirty="0" err="1">
                <a:latin typeface="Gill Sans MT"/>
                <a:ea typeface="+mn-lt"/>
                <a:cs typeface="+mn-lt"/>
              </a:rPr>
              <a:t>nápisech</a:t>
            </a:r>
            <a:r>
              <a:rPr lang="en-US" sz="2000" dirty="0">
                <a:latin typeface="Gill Sans MT"/>
                <a:ea typeface="+mn-lt"/>
                <a:cs typeface="+mn-lt"/>
              </a:rPr>
              <a:t>…)</a:t>
            </a:r>
            <a:endParaRPr lang="en-US" sz="2000" dirty="0">
              <a:latin typeface="Gill Sans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9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C6A6-63C6-4230-9BA3-6824F0A0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91" y="892356"/>
            <a:ext cx="4494998" cy="1134640"/>
          </a:xfrm>
        </p:spPr>
        <p:txBody>
          <a:bodyPr/>
          <a:lstStyle/>
          <a:p>
            <a:r>
              <a:rPr lang="en-US" dirty="0"/>
              <a:t>LOGOPEDICKÁ PŘÍPRAVA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A0396-8370-488C-A694-6059FD02C687}"/>
              </a:ext>
            </a:extLst>
          </p:cNvPr>
          <p:cNvSpPr txBox="1"/>
          <p:nvPr/>
        </p:nvSpPr>
        <p:spPr>
          <a:xfrm>
            <a:off x="1115683" y="3606165"/>
            <a:ext cx="399403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https://www.logopedonline.cz/logopedicke-pomucky/cviceni-ke-stazeni/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D0796-287D-45F8-B896-0263DA5BD1BD}"/>
              </a:ext>
            </a:extLst>
          </p:cNvPr>
          <p:cNvSpPr txBox="1"/>
          <p:nvPr/>
        </p:nvSpPr>
        <p:spPr>
          <a:xfrm>
            <a:off x="6263640" y="569344"/>
            <a:ext cx="5777865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ea typeface="+mn-lt"/>
                <a:cs typeface="+mn-lt"/>
              </a:rPr>
              <a:t>Jak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procvičovat</a:t>
            </a:r>
            <a:r>
              <a:rPr lang="en-US" sz="2400" b="1" dirty="0">
                <a:ea typeface="+mn-lt"/>
                <a:cs typeface="+mn-lt"/>
              </a:rPr>
              <a:t>?</a:t>
            </a:r>
            <a:endParaRPr lang="en-US" sz="2400" b="1" dirty="0"/>
          </a:p>
          <a:p>
            <a:pPr algn="ctr"/>
            <a:endParaRPr lang="en-US" sz="2400" b="1" dirty="0"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cíleně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opravujte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špatně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vyslovené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hlásky</a:t>
            </a:r>
            <a:endParaRPr lang="cs-CZ" sz="2400" dirty="0">
              <a:ea typeface="+mn-lt"/>
              <a:cs typeface="+mn-lt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2400" dirty="0"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pravidelně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provádějte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logopedická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cvičení</a:t>
            </a:r>
            <a:r>
              <a:rPr lang="en-US" sz="2400" dirty="0">
                <a:ea typeface="+mn-lt"/>
                <a:cs typeface="+mn-lt"/>
              </a:rPr>
              <a:t>- v </a:t>
            </a:r>
            <a:r>
              <a:rPr lang="en-US" sz="2400" dirty="0" err="1">
                <a:ea typeface="+mn-lt"/>
                <a:cs typeface="+mn-lt"/>
              </a:rPr>
              <a:t>odkazu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vyberete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cvičení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podle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konkrétního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problému</a:t>
            </a:r>
            <a:br>
              <a:rPr lang="cs-CZ" sz="2400" dirty="0">
                <a:ea typeface="+mn-lt"/>
                <a:cs typeface="+mn-lt"/>
              </a:rPr>
            </a:br>
            <a:endParaRPr lang="cs-CZ" sz="2400" dirty="0"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cs-CZ" sz="2400" dirty="0">
                <a:ea typeface="+mn-lt"/>
                <a:cs typeface="+mn-lt"/>
              </a:rPr>
              <a:t>č</a:t>
            </a:r>
            <a:r>
              <a:rPr lang="en-US" sz="2400" dirty="0" err="1">
                <a:ea typeface="+mn-lt"/>
                <a:cs typeface="+mn-lt"/>
              </a:rPr>
              <a:t>asto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dobré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poradit</a:t>
            </a:r>
            <a:r>
              <a:rPr lang="en-US" sz="2400" dirty="0">
                <a:ea typeface="+mn-lt"/>
                <a:cs typeface="+mn-lt"/>
              </a:rPr>
              <a:t> se s </a:t>
            </a:r>
            <a:r>
              <a:rPr lang="en-US" sz="2400" dirty="0" err="1">
                <a:ea typeface="+mn-lt"/>
                <a:cs typeface="+mn-lt"/>
              </a:rPr>
              <a:t>odborníkem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cs-CZ" sz="2400" dirty="0">
                <a:ea typeface="+mn-lt"/>
                <a:cs typeface="+mn-lt"/>
              </a:rPr>
              <a:t>                </a:t>
            </a:r>
            <a:r>
              <a:rPr lang="en-US" sz="2400" dirty="0" err="1">
                <a:ea typeface="+mn-lt"/>
                <a:cs typeface="+mn-lt"/>
              </a:rPr>
              <a:t>ušetří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vám</a:t>
            </a:r>
            <a:r>
              <a:rPr lang="en-US" sz="2400" dirty="0">
                <a:ea typeface="+mn-lt"/>
                <a:cs typeface="+mn-lt"/>
              </a:rPr>
              <a:t> to </a:t>
            </a:r>
            <a:r>
              <a:rPr lang="en-US" sz="2400" dirty="0" err="1">
                <a:ea typeface="+mn-lt"/>
                <a:cs typeface="+mn-lt"/>
              </a:rPr>
              <a:t>mnoho</a:t>
            </a:r>
            <a:r>
              <a:rPr lang="cs-CZ" sz="2400" dirty="0">
                <a:ea typeface="+mn-lt"/>
                <a:cs typeface="+mn-lt"/>
              </a:rPr>
              <a:t> č</a:t>
            </a:r>
            <a:r>
              <a:rPr lang="en-US" sz="2400" dirty="0" err="1">
                <a:ea typeface="+mn-lt"/>
                <a:cs typeface="+mn-lt"/>
              </a:rPr>
              <a:t>asu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nervů</a:t>
            </a:r>
            <a:endParaRPr lang="cs-CZ" sz="2400" dirty="0"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endParaRPr lang="cs-CZ" sz="2400" dirty="0">
              <a:ea typeface="+mn-lt"/>
              <a:cs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endParaRPr lang="cs-CZ" sz="2400" dirty="0">
              <a:ea typeface="+mn-lt"/>
              <a:cs typeface="+mn-lt"/>
            </a:endParaRPr>
          </a:p>
          <a:p>
            <a:pPr marL="285750" indent="-285750" algn="ctr">
              <a:buClr>
                <a:schemeClr val="accent2">
                  <a:lumMod val="75000"/>
                </a:schemeClr>
              </a:buClr>
            </a:pPr>
            <a:r>
              <a:rPr lang="cs-CZ" sz="1600" dirty="0">
                <a:ea typeface="+mn-lt"/>
                <a:cs typeface="+mn-lt"/>
              </a:rPr>
              <a:t>   K</a:t>
            </a:r>
            <a:r>
              <a:rPr lang="en-US" sz="1600" dirty="0" err="1">
                <a:ea typeface="+mn-lt"/>
                <a:cs typeface="+mn-lt"/>
              </a:rPr>
              <a:t>linická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logopedie</a:t>
            </a:r>
            <a:r>
              <a:rPr lang="en-US" sz="1600" dirty="0">
                <a:ea typeface="+mn-lt"/>
                <a:cs typeface="+mn-lt"/>
              </a:rPr>
              <a:t>- Mgr. Jana </a:t>
            </a:r>
            <a:r>
              <a:rPr lang="en-US" sz="1600" dirty="0" err="1">
                <a:ea typeface="+mn-lt"/>
                <a:cs typeface="+mn-lt"/>
              </a:rPr>
              <a:t>Prokšová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Masarykova</a:t>
            </a:r>
            <a:r>
              <a:rPr lang="en-US" sz="1600" dirty="0">
                <a:ea typeface="+mn-lt"/>
                <a:cs typeface="+mn-lt"/>
              </a:rPr>
              <a:t> 754/318a, 40001 </a:t>
            </a:r>
            <a:r>
              <a:rPr lang="en-US" sz="1600" dirty="0" err="1">
                <a:ea typeface="+mn-lt"/>
                <a:cs typeface="+mn-lt"/>
              </a:rPr>
              <a:t>Ústí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nad</a:t>
            </a:r>
            <a:r>
              <a:rPr lang="en-US" sz="1600" dirty="0">
                <a:ea typeface="+mn-lt"/>
                <a:cs typeface="+mn-lt"/>
              </a:rPr>
              <a:t> Labem, tel.  +420 603 226 108</a:t>
            </a:r>
            <a:endParaRPr lang="en-US" sz="1600" dirty="0"/>
          </a:p>
          <a:p>
            <a:pPr marL="285750" indent="-285750" algn="l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25854" y="3206115"/>
            <a:ext cx="398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Logopedická cvičení:</a:t>
            </a:r>
          </a:p>
        </p:txBody>
      </p:sp>
    </p:spTree>
    <p:extLst>
      <p:ext uri="{BB962C8B-B14F-4D97-AF65-F5344CB8AC3E}">
        <p14:creationId xmlns:p14="http://schemas.microsoft.com/office/powerpoint/2010/main" val="2330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52F7-B869-46AA-97D5-D9077E15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775790"/>
            <a:ext cx="4486656" cy="1141497"/>
          </a:xfrm>
        </p:spPr>
        <p:txBody>
          <a:bodyPr/>
          <a:lstStyle/>
          <a:p>
            <a:r>
              <a:rPr lang="en-US" dirty="0"/>
              <a:t>SLUCHOVÁ ANALÝZA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D90A-173C-41B2-8D53-C3A48490D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373352"/>
            <a:ext cx="4815840" cy="56799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dirty="0" err="1">
                <a:ea typeface="+mn-lt"/>
                <a:cs typeface="+mn-lt"/>
              </a:rPr>
              <a:t>Jak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procvičovat</a:t>
            </a:r>
            <a:r>
              <a:rPr lang="en-US" sz="2400" b="1" dirty="0">
                <a:ea typeface="+mn-lt"/>
                <a:cs typeface="+mn-lt"/>
              </a:rPr>
              <a:t>?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dítě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určí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první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hlásku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slově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cs-CZ" sz="2400" dirty="0">
                <a:ea typeface="+mn-lt"/>
                <a:cs typeface="+mn-lt"/>
              </a:rPr>
              <a:t>      </a:t>
            </a:r>
            <a:r>
              <a:rPr lang="en-US" sz="2400" dirty="0">
                <a:ea typeface="+mn-lt"/>
                <a:cs typeface="+mn-lt"/>
              </a:rPr>
              <a:t>v </a:t>
            </a:r>
            <a:r>
              <a:rPr lang="en-US" sz="2400" dirty="0" err="1">
                <a:ea typeface="+mn-lt"/>
                <a:cs typeface="+mn-lt"/>
              </a:rPr>
              <a:t>další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fázi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určí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poslední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hlásku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slova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vytleskává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slova</a:t>
            </a:r>
            <a:r>
              <a:rPr lang="en-US" sz="2400" dirty="0">
                <a:ea typeface="+mn-lt"/>
                <a:cs typeface="+mn-lt"/>
              </a:rPr>
              <a:t> po </a:t>
            </a:r>
            <a:r>
              <a:rPr lang="en-US" sz="2400" dirty="0" err="1">
                <a:ea typeface="+mn-lt"/>
                <a:cs typeface="+mn-lt"/>
              </a:rPr>
              <a:t>slabikách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pokouší</a:t>
            </a:r>
            <a:r>
              <a:rPr lang="en-US" sz="2400" dirty="0">
                <a:ea typeface="+mn-lt"/>
                <a:cs typeface="+mn-lt"/>
              </a:rPr>
              <a:t> se o </a:t>
            </a:r>
            <a:r>
              <a:rPr lang="en-US" sz="2400" dirty="0" err="1">
                <a:ea typeface="+mn-lt"/>
                <a:cs typeface="+mn-lt"/>
              </a:rPr>
              <a:t>syntézu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hlásek</a:t>
            </a:r>
            <a:r>
              <a:rPr lang="en-US" sz="2400" dirty="0">
                <a:ea typeface="+mn-lt"/>
                <a:cs typeface="+mn-lt"/>
              </a:rPr>
              <a:t>- </a:t>
            </a:r>
            <a:r>
              <a:rPr lang="en-US" sz="2400" dirty="0" err="1">
                <a:ea typeface="+mn-lt"/>
                <a:cs typeface="+mn-lt"/>
              </a:rPr>
              <a:t>rodič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mluví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jako</a:t>
            </a:r>
            <a:r>
              <a:rPr lang="en-US" sz="2400" dirty="0">
                <a:ea typeface="+mn-lt"/>
                <a:cs typeface="+mn-lt"/>
              </a:rPr>
              <a:t> “robot” N-O-S - </a:t>
            </a:r>
            <a:r>
              <a:rPr lang="en-US" sz="2400" dirty="0" err="1">
                <a:ea typeface="+mn-lt"/>
                <a:cs typeface="+mn-lt"/>
              </a:rPr>
              <a:t>dítě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říká</a:t>
            </a:r>
            <a:r>
              <a:rPr lang="en-US" sz="2400" dirty="0">
                <a:ea typeface="+mn-lt"/>
                <a:cs typeface="+mn-lt"/>
              </a:rPr>
              <a:t>, co </a:t>
            </a:r>
            <a:r>
              <a:rPr lang="en-US" sz="2400" dirty="0" err="1">
                <a:ea typeface="+mn-lt"/>
                <a:cs typeface="+mn-lt"/>
              </a:rPr>
              <a:t>slyší</a:t>
            </a:r>
            <a:r>
              <a:rPr lang="en-US" sz="2400" dirty="0">
                <a:ea typeface="+mn-lt"/>
                <a:cs typeface="+mn-lt"/>
              </a:rPr>
              <a:t>=</a:t>
            </a:r>
            <a:r>
              <a:rPr lang="en-US" sz="2400" dirty="0" err="1">
                <a:ea typeface="+mn-lt"/>
                <a:cs typeface="+mn-lt"/>
              </a:rPr>
              <a:t>nos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hry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auta</a:t>
            </a:r>
            <a:r>
              <a:rPr lang="en-US" sz="2400" dirty="0">
                <a:ea typeface="+mn-lt"/>
                <a:cs typeface="+mn-lt"/>
              </a:rPr>
              <a:t>: </a:t>
            </a:r>
            <a:r>
              <a:rPr lang="en-US" sz="2400" dirty="0" err="1">
                <a:ea typeface="+mn-lt"/>
                <a:cs typeface="+mn-lt"/>
              </a:rPr>
              <a:t>Slovní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fotbal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Vymysli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zvíře</a:t>
            </a:r>
            <a:r>
              <a:rPr lang="en-US" sz="2400" dirty="0">
                <a:ea typeface="+mn-lt"/>
                <a:cs typeface="+mn-lt"/>
              </a:rPr>
              <a:t>/ </a:t>
            </a:r>
            <a:r>
              <a:rPr lang="en-US" sz="2400" dirty="0" err="1">
                <a:ea typeface="+mn-lt"/>
                <a:cs typeface="+mn-lt"/>
              </a:rPr>
              <a:t>jméno</a:t>
            </a:r>
            <a:r>
              <a:rPr lang="en-US" sz="2400" dirty="0">
                <a:ea typeface="+mn-lt"/>
                <a:cs typeface="+mn-lt"/>
              </a:rPr>
              <a:t>/ </a:t>
            </a:r>
            <a:r>
              <a:rPr lang="en-US" sz="2400" dirty="0" err="1">
                <a:ea typeface="+mn-lt"/>
                <a:cs typeface="+mn-lt"/>
              </a:rPr>
              <a:t>věc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hlásku</a:t>
            </a:r>
            <a:r>
              <a:rPr lang="en-US" sz="2400" dirty="0">
                <a:ea typeface="+mn-lt"/>
                <a:cs typeface="+mn-lt"/>
              </a:rPr>
              <a:t>…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9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A3E-6F51-4B95-ABF9-46F2A04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2" y="102788"/>
            <a:ext cx="4486656" cy="11990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Prostorová</a:t>
            </a:r>
            <a:r>
              <a:rPr lang="en-US" dirty="0"/>
              <a:t> </a:t>
            </a:r>
            <a:r>
              <a:rPr lang="en-US" dirty="0" err="1"/>
              <a:t>představivost</a:t>
            </a:r>
            <a:endParaRPr lang="en-US"/>
          </a:p>
        </p:txBody>
      </p:sp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495DE26-3587-4556-89F9-DEAD42C42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868" y="4221372"/>
            <a:ext cx="2613787" cy="26366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FE2E5-4CCD-49D3-BA8F-D13A14313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6352" y="1143000"/>
            <a:ext cx="5563174" cy="5194990"/>
          </a:xfrm>
        </p:spPr>
        <p:txBody>
          <a:bodyPr vert="horz" lIns="91440" tIns="45720" rIns="91440" bIns="45720" rtlCol="0" anchor="t" anchorCtr="1">
            <a:noAutofit/>
          </a:bodyPr>
          <a:lstStyle/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Jak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procvičovat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buClr>
                <a:schemeClr val="tx1"/>
              </a:buClr>
              <a:buChar char="•"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podle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obrázku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dítě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popisuje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kde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/co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leží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-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užívá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předložky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jako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nahoře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, dole,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vpředu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vzadu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vedle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uvnitř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před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apod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. 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algn="l">
              <a:buClr>
                <a:schemeClr val="tx1"/>
              </a:buClr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l">
              <a:buClr>
                <a:schemeClr val="tx1"/>
              </a:buClr>
              <a:buChar char="•"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hry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: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Ubongo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, Lego,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Krychlové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stavby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 </a:t>
            </a:r>
            <a:r>
              <a:rPr lang="cs-CZ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(podle předlohy)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D3322F92-53B0-450D-BA82-296B2B9A8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35" y="1866954"/>
            <a:ext cx="2882480" cy="4048843"/>
          </a:xfrm>
          <a:prstGeom prst="rect">
            <a:avLst/>
          </a:prstGeom>
        </p:spPr>
      </p:pic>
      <p:pic>
        <p:nvPicPr>
          <p:cNvPr id="9218" name="Picture 2" descr="Předložky – Hrát si a Rozvíjet 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9194" y="1849666"/>
            <a:ext cx="1532255" cy="2203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36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14EA-C408-45CA-9B26-8AA62ECC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57" y="806092"/>
            <a:ext cx="5018617" cy="11414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ea typeface="+mj-lt"/>
                <a:cs typeface="+mj-lt"/>
              </a:rPr>
              <a:t>Početní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dovednosti</a:t>
            </a:r>
            <a:r>
              <a:rPr lang="en-US" dirty="0">
                <a:ea typeface="+mj-lt"/>
                <a:cs typeface="+mj-lt"/>
              </a:rPr>
              <a:t> </a:t>
            </a:r>
            <a:br>
              <a:rPr lang="en-US" dirty="0"/>
            </a:br>
            <a:r>
              <a:rPr lang="en-US" dirty="0">
                <a:ea typeface="+mj-lt"/>
                <a:cs typeface="+mj-lt"/>
              </a:rPr>
              <a:t>a </a:t>
            </a:r>
            <a:r>
              <a:rPr lang="en-US" dirty="0" err="1">
                <a:ea typeface="+mj-lt"/>
                <a:cs typeface="+mj-lt"/>
              </a:rPr>
              <a:t>matematické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myšlení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01B1-90F4-4DA6-AD1C-47A5B7B7F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156" y="315843"/>
            <a:ext cx="5520330" cy="62982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err="1">
                <a:ea typeface="+mn-lt"/>
                <a:cs typeface="+mn-lt"/>
              </a:rPr>
              <a:t>Jak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procvičovat</a:t>
            </a:r>
            <a:r>
              <a:rPr lang="en-US" sz="2400" b="1" dirty="0">
                <a:ea typeface="+mn-lt"/>
                <a:cs typeface="+mn-lt"/>
              </a:rPr>
              <a:t>?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err="1">
                <a:ea typeface="+mn-lt"/>
                <a:cs typeface="+mn-lt"/>
              </a:rPr>
              <a:t>ptáme</a:t>
            </a:r>
            <a:r>
              <a:rPr lang="en-US" sz="2400" dirty="0">
                <a:ea typeface="+mn-lt"/>
                <a:cs typeface="+mn-lt"/>
              </a:rPr>
              <a:t> se, </a:t>
            </a:r>
            <a:r>
              <a:rPr lang="en-US" sz="2400" dirty="0" err="1">
                <a:ea typeface="+mn-lt"/>
                <a:cs typeface="+mn-lt"/>
              </a:rPr>
              <a:t>kolik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dohromady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o </a:t>
            </a:r>
            <a:r>
              <a:rPr lang="en-US" sz="2400" dirty="0" err="1">
                <a:ea typeface="+mn-lt"/>
                <a:cs typeface="+mn-lt"/>
              </a:rPr>
              <a:t>jednu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méně</a:t>
            </a:r>
            <a:r>
              <a:rPr lang="en-US" sz="2400" dirty="0">
                <a:ea typeface="+mn-lt"/>
                <a:cs typeface="+mn-lt"/>
              </a:rPr>
              <a:t>/ o </a:t>
            </a:r>
            <a:r>
              <a:rPr lang="en-US" sz="2400" dirty="0" err="1">
                <a:ea typeface="+mn-lt"/>
                <a:cs typeface="+mn-lt"/>
              </a:rPr>
              <a:t>jednu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více</a:t>
            </a:r>
            <a:r>
              <a:rPr lang="en-US" sz="2400" dirty="0">
                <a:ea typeface="+mn-lt"/>
                <a:cs typeface="+mn-lt"/>
              </a:rPr>
              <a:t>- </a:t>
            </a:r>
            <a:r>
              <a:rPr lang="en-US" sz="2400" dirty="0" err="1">
                <a:ea typeface="+mn-lt"/>
                <a:cs typeface="+mn-lt"/>
              </a:rPr>
              <a:t>manipulujeme</a:t>
            </a:r>
            <a:r>
              <a:rPr lang="en-US" sz="2400" dirty="0">
                <a:ea typeface="+mn-lt"/>
                <a:cs typeface="+mn-lt"/>
              </a:rPr>
              <a:t> s </a:t>
            </a:r>
            <a:r>
              <a:rPr lang="en-US" sz="2400" dirty="0" err="1">
                <a:ea typeface="+mn-lt"/>
                <a:cs typeface="+mn-lt"/>
              </a:rPr>
              <a:t>předměty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logické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řady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obrázkové</a:t>
            </a:r>
            <a:r>
              <a:rPr lang="en-US" sz="2400" dirty="0">
                <a:ea typeface="+mn-lt"/>
                <a:cs typeface="+mn-lt"/>
              </a:rPr>
              <a:t> sudoku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jednoduché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slovní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úlohy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př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Mám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tři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lízátka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jedno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sním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Kolik</a:t>
            </a:r>
            <a:r>
              <a:rPr lang="en-US" sz="2400" dirty="0">
                <a:ea typeface="+mn-lt"/>
                <a:cs typeface="+mn-lt"/>
              </a:rPr>
              <a:t> mi </a:t>
            </a:r>
            <a:r>
              <a:rPr lang="en-US" sz="2400" dirty="0" err="1">
                <a:ea typeface="+mn-lt"/>
                <a:cs typeface="+mn-lt"/>
              </a:rPr>
              <a:t>zbyde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lízátek</a:t>
            </a:r>
            <a:r>
              <a:rPr lang="en-US" sz="2400" dirty="0">
                <a:ea typeface="+mn-lt"/>
                <a:cs typeface="+mn-lt"/>
              </a:rPr>
              <a:t>?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7" descr="A drawing of a face&#10;&#10;Description generated with high confidence">
            <a:extLst>
              <a:ext uri="{FF2B5EF4-FFF2-40B4-BE49-F238E27FC236}">
                <a16:creationId xmlns:a16="http://schemas.microsoft.com/office/drawing/2014/main" id="{E3D04CC1-8FF0-48FB-AD6D-D7F98C8A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05" y="2294986"/>
            <a:ext cx="2415396" cy="3317575"/>
          </a:xfrm>
          <a:prstGeom prst="rect">
            <a:avLst/>
          </a:prstGeom>
        </p:spPr>
      </p:pic>
      <p:pic>
        <p:nvPicPr>
          <p:cNvPr id="9" name="Picture 9" descr="A picture containing remote, computer, table, sitting&#10;&#10;Description generated with very high confidence">
            <a:extLst>
              <a:ext uri="{FF2B5EF4-FFF2-40B4-BE49-F238E27FC236}">
                <a16:creationId xmlns:a16="http://schemas.microsoft.com/office/drawing/2014/main" id="{E97EB064-1610-4CED-A7E1-488043A3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717" y="4213824"/>
            <a:ext cx="2063510" cy="22115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157E6D-06D8-4E72-939D-7D276320D115}"/>
              </a:ext>
            </a:extLst>
          </p:cNvPr>
          <p:cNvSpPr txBox="1"/>
          <p:nvPr/>
        </p:nvSpPr>
        <p:spPr>
          <a:xfrm>
            <a:off x="3372928" y="37754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Hra</a:t>
            </a:r>
            <a:r>
              <a:rPr lang="en-US" dirty="0"/>
              <a:t> LOGIK</a:t>
            </a:r>
          </a:p>
        </p:txBody>
      </p:sp>
    </p:spTree>
    <p:extLst>
      <p:ext uri="{BB962C8B-B14F-4D97-AF65-F5344CB8AC3E}">
        <p14:creationId xmlns:p14="http://schemas.microsoft.com/office/powerpoint/2010/main" val="247319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CFD2-68F3-4777-BBA3-ACBCA250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73488"/>
            <a:ext cx="4486656" cy="925837"/>
          </a:xfrm>
        </p:spPr>
        <p:txBody>
          <a:bodyPr/>
          <a:lstStyle/>
          <a:p>
            <a:r>
              <a:rPr lang="en-US" dirty="0" err="1"/>
              <a:t>z</a:t>
            </a:r>
            <a:r>
              <a:rPr lang="en-US" dirty="0" err="1">
                <a:ea typeface="+mj-lt"/>
                <a:cs typeface="+mj-lt"/>
              </a:rPr>
              <a:t>rakové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vnímání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E5317-1FD5-46B0-85E4-C94D0E8A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 err="1">
                <a:ea typeface="+mn-lt"/>
                <a:cs typeface="+mn-lt"/>
              </a:rPr>
              <a:t>Jak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procvičovat</a:t>
            </a:r>
            <a:r>
              <a:rPr lang="en-US" sz="2400" b="1" dirty="0">
                <a:ea typeface="+mn-lt"/>
                <a:cs typeface="+mn-lt"/>
              </a:rPr>
              <a:t>?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 err="1">
                <a:ea typeface="+mn-lt"/>
                <a:cs typeface="+mn-lt"/>
              </a:rPr>
              <a:t>napodobuje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tvar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sítě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teček</a:t>
            </a:r>
            <a:endParaRPr lang="en-US" sz="2400" dirty="0" err="1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dokresluje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polovinu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obrázku</a:t>
            </a:r>
            <a:endParaRPr lang="en-US" sz="2400" dirty="0" err="1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rozlišuje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detaily</a:t>
            </a:r>
            <a:r>
              <a:rPr lang="en-US" sz="2400" dirty="0">
                <a:ea typeface="+mn-lt"/>
                <a:cs typeface="+mn-lt"/>
              </a:rPr>
              <a:t> v </a:t>
            </a:r>
            <a:r>
              <a:rPr lang="en-US" sz="2400" dirty="0" err="1">
                <a:ea typeface="+mn-lt"/>
                <a:cs typeface="+mn-lt"/>
              </a:rPr>
              <a:t>obrázku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při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porovnávání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rozdílů</a:t>
            </a:r>
            <a:endParaRPr lang="en-US" sz="2400" dirty="0" err="1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určuje</a:t>
            </a:r>
            <a:r>
              <a:rPr lang="en-US" sz="2400" dirty="0">
                <a:ea typeface="+mn-lt"/>
                <a:cs typeface="+mn-lt"/>
              </a:rPr>
              <a:t> ze </a:t>
            </a:r>
            <a:r>
              <a:rPr lang="en-US" sz="2400" dirty="0" err="1">
                <a:ea typeface="+mn-lt"/>
                <a:cs typeface="+mn-lt"/>
              </a:rPr>
              <a:t>skupiny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dva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totožné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obrázky</a:t>
            </a:r>
            <a:endParaRPr lang="en-US" sz="2400" dirty="0" err="1"/>
          </a:p>
          <a:p>
            <a:endParaRPr lang="en-US" dirty="0"/>
          </a:p>
        </p:txBody>
      </p:sp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1CE9FC1-058D-4546-BE69-2C431FDE5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5" t="11798" r="14516" b="8989"/>
          <a:stretch/>
        </p:blipFill>
        <p:spPr>
          <a:xfrm>
            <a:off x="382437" y="1321011"/>
            <a:ext cx="1665805" cy="2766150"/>
          </a:xfrm>
          <a:prstGeom prst="rect">
            <a:avLst/>
          </a:prstGeom>
        </p:spPr>
      </p:pic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9C492-D605-49D1-AC12-50034E665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46" r="704" b="-505"/>
          <a:stretch/>
        </p:blipFill>
        <p:spPr>
          <a:xfrm>
            <a:off x="3765520" y="3510501"/>
            <a:ext cx="1958099" cy="2380446"/>
          </a:xfrm>
          <a:prstGeom prst="rect">
            <a:avLst/>
          </a:prstGeom>
        </p:spPr>
      </p:pic>
      <p:pic>
        <p:nvPicPr>
          <p:cNvPr id="9" name="Picture 9" descr="A picture containing engine&#10;&#10;Description generated with very high confidence">
            <a:extLst>
              <a:ext uri="{FF2B5EF4-FFF2-40B4-BE49-F238E27FC236}">
                <a16:creationId xmlns:a16="http://schemas.microsoft.com/office/drawing/2014/main" id="{124392B4-90AC-40A4-8C8E-660B5598C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25" t="20122" r="13333" b="1204"/>
          <a:stretch/>
        </p:blipFill>
        <p:spPr>
          <a:xfrm>
            <a:off x="2668167" y="1321010"/>
            <a:ext cx="2920909" cy="2032624"/>
          </a:xfrm>
          <a:prstGeom prst="rect">
            <a:avLst/>
          </a:prstGeom>
        </p:spPr>
      </p:pic>
      <p:pic>
        <p:nvPicPr>
          <p:cNvPr id="11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0EB4F94-0214-4BEB-B0D2-A9ED01828B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98" r="575" b="2449"/>
          <a:stretch/>
        </p:blipFill>
        <p:spPr>
          <a:xfrm>
            <a:off x="715273" y="4353465"/>
            <a:ext cx="2480136" cy="1543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5354E6-4D05-45F4-A9C7-B0BF41BD8F18}"/>
              </a:ext>
            </a:extLst>
          </p:cNvPr>
          <p:cNvSpPr txBox="1"/>
          <p:nvPr/>
        </p:nvSpPr>
        <p:spPr>
          <a:xfrm>
            <a:off x="324929" y="6047117"/>
            <a:ext cx="546052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6"/>
              </a:rPr>
              <a:t>https://prvnitrida.cz/zrakove-vnimani-predskolaci/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2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3980-13F3-4B73-94DC-2729DC74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30" y="576054"/>
            <a:ext cx="4486656" cy="1141497"/>
          </a:xfrm>
        </p:spPr>
        <p:txBody>
          <a:bodyPr/>
          <a:lstStyle/>
          <a:p>
            <a:r>
              <a:rPr lang="en-US" dirty="0"/>
              <a:t>GRAFOMOTORIKA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A7EF-FD27-4B66-934B-4B0CAB0A0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358974"/>
            <a:ext cx="4815840" cy="56943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 dirty="0" err="1">
                <a:ea typeface="+mn-lt"/>
                <a:cs typeface="+mn-lt"/>
              </a:rPr>
              <a:t>Jak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procvičovat</a:t>
            </a:r>
            <a:r>
              <a:rPr lang="en-US" sz="2400" b="1" dirty="0">
                <a:ea typeface="+mn-lt"/>
                <a:cs typeface="+mn-lt"/>
              </a:rPr>
              <a:t>?</a:t>
            </a:r>
            <a:endParaRPr lang="en-US" sz="2400" b="1" dirty="0"/>
          </a:p>
          <a:p>
            <a:r>
              <a:rPr lang="en-US" sz="2400" dirty="0" err="1">
                <a:ea typeface="+mn-lt"/>
                <a:cs typeface="+mn-lt"/>
              </a:rPr>
              <a:t>kreslete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pište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cs-CZ" sz="2400" dirty="0" err="1">
                <a:ea typeface="+mn-lt"/>
                <a:cs typeface="+mn-lt"/>
              </a:rPr>
              <a:t>o</a:t>
            </a:r>
            <a:r>
              <a:rPr lang="en-US" sz="2400" dirty="0" err="1">
                <a:ea typeface="+mn-lt"/>
                <a:cs typeface="+mn-lt"/>
              </a:rPr>
              <a:t>bkreslujte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/>
          </a:p>
          <a:p>
            <a:r>
              <a:rPr lang="cs-CZ" sz="2400" dirty="0" err="1">
                <a:ea typeface="+mn-lt"/>
                <a:cs typeface="+mn-lt"/>
              </a:rPr>
              <a:t>m</a:t>
            </a:r>
            <a:r>
              <a:rPr lang="en-US" sz="2400" dirty="0" err="1">
                <a:ea typeface="+mn-lt"/>
                <a:cs typeface="+mn-lt"/>
              </a:rPr>
              <a:t>odelujte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/>
          </a:p>
          <a:p>
            <a:r>
              <a:rPr lang="en-US" sz="2400" dirty="0" err="1">
                <a:ea typeface="+mn-lt"/>
                <a:cs typeface="+mn-lt"/>
              </a:rPr>
              <a:t>navlékejte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korálky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skládejte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mozaiky</a:t>
            </a:r>
            <a:r>
              <a:rPr lang="en-US" sz="2400" dirty="0">
                <a:ea typeface="+mn-lt"/>
                <a:cs typeface="+mn-lt"/>
              </a:rPr>
              <a:t>- </a:t>
            </a:r>
            <a:r>
              <a:rPr lang="en-US" sz="2400" dirty="0" err="1">
                <a:ea typeface="+mn-lt"/>
                <a:cs typeface="+mn-lt"/>
              </a:rPr>
              <a:t>trhejte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lepte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kousky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papíru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pravidelně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provádějte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uvolňovací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cviky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cs-CZ" sz="2400" dirty="0">
                <a:ea typeface="+mn-lt"/>
                <a:cs typeface="+mn-lt"/>
              </a:rPr>
              <a:t>ruky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AABBB7B-4356-4074-AC28-8C7D60CB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99" y="1982188"/>
            <a:ext cx="4230717" cy="29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4EB282-0822-4673-8714-FC3CAD9E4580}"/>
              </a:ext>
            </a:extLst>
          </p:cNvPr>
          <p:cNvSpPr txBox="1"/>
          <p:nvPr/>
        </p:nvSpPr>
        <p:spPr>
          <a:xfrm>
            <a:off x="468702" y="5126966"/>
            <a:ext cx="5187350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ea typeface="+mn-lt"/>
                <a:cs typeface="+mn-lt"/>
              </a:rPr>
              <a:t>grafomotorické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pracovní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listy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stažení</a:t>
            </a:r>
            <a:r>
              <a:rPr lang="en-US" sz="2400" dirty="0">
                <a:ea typeface="+mn-lt"/>
                <a:cs typeface="+mn-lt"/>
              </a:rPr>
              <a:t>: </a:t>
            </a:r>
            <a:r>
              <a:rPr lang="en-US" sz="2400" dirty="0">
                <a:ea typeface="+mn-lt"/>
                <a:cs typeface="+mn-lt"/>
                <a:hlinkClick r:id="rId3"/>
              </a:rPr>
              <a:t>http://www.predskolaci.cz/ke-stazeni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924722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79</TotalTime>
  <Words>1120</Words>
  <Application>Microsoft Office PowerPoint</Application>
  <PresentationFormat>Širokoúhlá obrazovka</PresentationFormat>
  <Paragraphs>145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Parcel</vt:lpstr>
      <vt:lpstr>PŘÍPRAVA PŘEDŠKOLÁKA NA ŠKOLNÍ DOCHÁZKU</vt:lpstr>
      <vt:lpstr>Pro školní úspěšnost  a radost z ní je dobré pravidelně procvičovat následující oblasti:</vt:lpstr>
      <vt:lpstr>Rozvoj slovní zásoby</vt:lpstr>
      <vt:lpstr>LOGOPEDICKÁ PŘÍPRAVA</vt:lpstr>
      <vt:lpstr>SLUCHOVÁ ANALÝZA</vt:lpstr>
      <vt:lpstr>Prostorová představivost</vt:lpstr>
      <vt:lpstr>Početní dovednosti  a matematické myšlení</vt:lpstr>
      <vt:lpstr>zrakové vnímání</vt:lpstr>
      <vt:lpstr>GRAFOMOTORIKA</vt:lpstr>
      <vt:lpstr>  Správný úchop  </vt:lpstr>
      <vt:lpstr>  Pozornost a paměť </vt:lpstr>
      <vt:lpstr> Milé děti:  hýbejte se. Skákejte po jedné noze. házejte  a chytejte míč. Udržujte rovnováhu na obrubníku. přeskakujte překážky. Do schodů střídejte nohy.  Uklízejte po sobě. Zdokonalujte se v rychlosti oblékání a obouvání. Zavazujte si tkaničky. Připravujte jednoduchá jídla. Připravujte si sami věci a posléze je po sobě uklízejte.   Myjte si pravidelně ruce. Před, po jídle, po použití toalety.   Určitě už Umíte také zdravit, poděkovat, poprosit.     rodiče:  Chvalte své děti. budou tak mít dostatek sebevědomí a s případnými neúspěchy se snadněji vyrovnají! </vt:lpstr>
      <vt:lpstr>Kam pro inspiraci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Laube David</cp:lastModifiedBy>
  <cp:revision>514</cp:revision>
  <cp:lastPrinted>2020-04-20T17:31:40Z</cp:lastPrinted>
  <dcterms:created xsi:type="dcterms:W3CDTF">2020-04-17T21:15:00Z</dcterms:created>
  <dcterms:modified xsi:type="dcterms:W3CDTF">2020-04-20T17:44:12Z</dcterms:modified>
</cp:coreProperties>
</file>